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1154" r:id="rId3"/>
    <p:sldId id="257" r:id="rId4"/>
    <p:sldId id="864" r:id="rId5"/>
    <p:sldId id="1125" r:id="rId6"/>
    <p:sldId id="880" r:id="rId7"/>
    <p:sldId id="881" r:id="rId8"/>
    <p:sldId id="883" r:id="rId9"/>
    <p:sldId id="884" r:id="rId10"/>
    <p:sldId id="867" r:id="rId11"/>
    <p:sldId id="882" r:id="rId12"/>
    <p:sldId id="937" r:id="rId13"/>
    <p:sldId id="983" r:id="rId14"/>
    <p:sldId id="894" r:id="rId15"/>
    <p:sldId id="895" r:id="rId16"/>
    <p:sldId id="896" r:id="rId17"/>
    <p:sldId id="892" r:id="rId18"/>
    <p:sldId id="893" r:id="rId19"/>
    <p:sldId id="1164" r:id="rId20"/>
    <p:sldId id="258" r:id="rId21"/>
    <p:sldId id="1017" r:id="rId22"/>
    <p:sldId id="898" r:id="rId23"/>
    <p:sldId id="259" r:id="rId24"/>
    <p:sldId id="260" r:id="rId25"/>
    <p:sldId id="900" r:id="rId26"/>
    <p:sldId id="1018" r:id="rId27"/>
    <p:sldId id="901" r:id="rId28"/>
    <p:sldId id="902" r:id="rId29"/>
    <p:sldId id="1043" r:id="rId30"/>
    <p:sldId id="1075" r:id="rId31"/>
    <p:sldId id="1076" r:id="rId32"/>
    <p:sldId id="1008" r:id="rId33"/>
    <p:sldId id="1009" r:id="rId34"/>
    <p:sldId id="1011" r:id="rId35"/>
    <p:sldId id="1077" r:id="rId36"/>
    <p:sldId id="1078" r:id="rId37"/>
    <p:sldId id="1144" r:id="rId38"/>
    <p:sldId id="1012" r:id="rId39"/>
    <p:sldId id="887" r:id="rId40"/>
    <p:sldId id="888" r:id="rId41"/>
    <p:sldId id="1015" r:id="rId42"/>
    <p:sldId id="115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D22E24-9E87-D0AA-1614-752D12025EF7}" name="Lawrence Hirsch" initials="LJH" userId="Lawrence Hirsc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Markus Leitinger" initials="ML" lastIdx="5" clrIdx="0">
    <p:extLst>
      <p:ext uri="{19B8F6BF-5375-455C-9EA6-DF929625EA0E}">
        <p15:presenceInfo xmlns:p15="http://schemas.microsoft.com/office/powerpoint/2012/main" userId="22e383a627642bc8" providerId="Windows Live"/>
      </p:ext>
    </p:extLst>
  </p:cmAuthor>
  <p:cmAuthor id="3" name="Michael Fong" initials="MF" lastIdx="10" clrIdx="1">
    <p:extLst>
      <p:ext uri="{19B8F6BF-5375-455C-9EA6-DF929625EA0E}">
        <p15:presenceInfo xmlns:p15="http://schemas.microsoft.com/office/powerpoint/2012/main" userId="2c618947f54fd810" providerId="Windows Live"/>
      </p:ext>
    </p:extLst>
  </p:cmAuthor>
  <p:cmAuthor id="4" name="Lawrence Hirsch" initials="LJH" lastIdx="2" clrIdx="2">
    <p:extLst>
      <p:ext uri="{19B8F6BF-5375-455C-9EA6-DF929625EA0E}">
        <p15:presenceInfo xmlns:p15="http://schemas.microsoft.com/office/powerpoint/2012/main" userId="Lawrence Hirsch" providerId="None"/>
      </p:ext>
    </p:extLst>
  </p:cmAuthor>
  <p:cmAuthor id="5" name="Leitinger Markus" initials="LM" lastIdx="1" clrIdx="3">
    <p:extLst>
      <p:ext uri="{19B8F6BF-5375-455C-9EA6-DF929625EA0E}">
        <p15:presenceInfo xmlns:p15="http://schemas.microsoft.com/office/powerpoint/2012/main" userId="Leitinger Mark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86F2"/>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83934" autoAdjust="0"/>
  </p:normalViewPr>
  <p:slideViewPr>
    <p:cSldViewPr snapToGrid="0">
      <p:cViewPr varScale="1">
        <p:scale>
          <a:sx n="109" d="100"/>
          <a:sy n="109" d="100"/>
        </p:scale>
        <p:origin x="678" y="108"/>
      </p:cViewPr>
      <p:guideLst/>
    </p:cSldViewPr>
  </p:slideViewPr>
  <p:notesTextViewPr>
    <p:cViewPr>
      <p:scale>
        <a:sx n="1" d="1"/>
        <a:sy n="1" d="1"/>
      </p:scale>
      <p:origin x="0" y="0"/>
    </p:cViewPr>
  </p:notesTextViewPr>
  <p:sorterViewPr>
    <p:cViewPr varScale="1">
      <p:scale>
        <a:sx n="1" d="1"/>
        <a:sy n="1" d="1"/>
      </p:scale>
      <p:origin x="0" y="-18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73E46-087C-4479-B50D-9AB500430EE1}" type="datetimeFigureOut">
              <a:rPr lang="de-AT" smtClean="0"/>
              <a:t>02.01.2022</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F8B50-0A51-46E5-BFF3-0F9968C2C19B}" type="slidenum">
              <a:rPr lang="de-AT" smtClean="0"/>
              <a:t>‹#›</a:t>
            </a:fld>
            <a:endParaRPr lang="de-AT" dirty="0"/>
          </a:p>
        </p:txBody>
      </p:sp>
    </p:spTree>
    <p:extLst>
      <p:ext uri="{BB962C8B-B14F-4D97-AF65-F5344CB8AC3E}">
        <p14:creationId xmlns:p14="http://schemas.microsoft.com/office/powerpoint/2010/main" val="146049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AF8B50-0A51-46E5-BFF3-0F9968C2C19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1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15</a:t>
            </a:fld>
            <a:endParaRPr lang="de-AT" dirty="0"/>
          </a:p>
        </p:txBody>
      </p:sp>
    </p:spTree>
    <p:extLst>
      <p:ext uri="{BB962C8B-B14F-4D97-AF65-F5344CB8AC3E}">
        <p14:creationId xmlns:p14="http://schemas.microsoft.com/office/powerpoint/2010/main" val="131537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16</a:t>
            </a:fld>
            <a:endParaRPr lang="de-AT" dirty="0"/>
          </a:p>
        </p:txBody>
      </p:sp>
    </p:spTree>
    <p:extLst>
      <p:ext uri="{BB962C8B-B14F-4D97-AF65-F5344CB8AC3E}">
        <p14:creationId xmlns:p14="http://schemas.microsoft.com/office/powerpoint/2010/main" val="44850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17</a:t>
            </a:fld>
            <a:endParaRPr lang="de-AT" dirty="0"/>
          </a:p>
        </p:txBody>
      </p:sp>
    </p:spTree>
    <p:extLst>
      <p:ext uri="{BB962C8B-B14F-4D97-AF65-F5344CB8AC3E}">
        <p14:creationId xmlns:p14="http://schemas.microsoft.com/office/powerpoint/2010/main" val="46949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F8B50-0A51-46E5-BFF3-0F9968C2C19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3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F8B50-0A51-46E5-BFF3-0F9968C2C19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53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9AF8B50-0A51-46E5-BFF3-0F9968C2C19B}" type="slidenum">
              <a:rPr lang="de-AT" smtClean="0"/>
              <a:t>24</a:t>
            </a:fld>
            <a:endParaRPr lang="de-AT" dirty="0"/>
          </a:p>
        </p:txBody>
      </p:sp>
    </p:spTree>
    <p:extLst>
      <p:ext uri="{BB962C8B-B14F-4D97-AF65-F5344CB8AC3E}">
        <p14:creationId xmlns:p14="http://schemas.microsoft.com/office/powerpoint/2010/main" val="336713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26</a:t>
            </a:fld>
            <a:endParaRPr lang="de-AT" dirty="0"/>
          </a:p>
        </p:txBody>
      </p:sp>
    </p:spTree>
    <p:extLst>
      <p:ext uri="{BB962C8B-B14F-4D97-AF65-F5344CB8AC3E}">
        <p14:creationId xmlns:p14="http://schemas.microsoft.com/office/powerpoint/2010/main" val="2040480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27</a:t>
            </a:fld>
            <a:endParaRPr lang="de-AT" dirty="0"/>
          </a:p>
        </p:txBody>
      </p:sp>
    </p:spTree>
    <p:extLst>
      <p:ext uri="{BB962C8B-B14F-4D97-AF65-F5344CB8AC3E}">
        <p14:creationId xmlns:p14="http://schemas.microsoft.com/office/powerpoint/2010/main" val="316413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28</a:t>
            </a:fld>
            <a:endParaRPr lang="de-AT" dirty="0"/>
          </a:p>
        </p:txBody>
      </p:sp>
    </p:spTree>
    <p:extLst>
      <p:ext uri="{BB962C8B-B14F-4D97-AF65-F5344CB8AC3E}">
        <p14:creationId xmlns:p14="http://schemas.microsoft.com/office/powerpoint/2010/main" val="392152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29</a:t>
            </a:fld>
            <a:endParaRPr lang="de-AT" dirty="0"/>
          </a:p>
        </p:txBody>
      </p:sp>
    </p:spTree>
    <p:extLst>
      <p:ext uri="{BB962C8B-B14F-4D97-AF65-F5344CB8AC3E}">
        <p14:creationId xmlns:p14="http://schemas.microsoft.com/office/powerpoint/2010/main" val="83977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a:t>
            </a:fld>
            <a:endParaRPr lang="de-AT" dirty="0"/>
          </a:p>
        </p:txBody>
      </p:sp>
    </p:spTree>
    <p:extLst>
      <p:ext uri="{BB962C8B-B14F-4D97-AF65-F5344CB8AC3E}">
        <p14:creationId xmlns:p14="http://schemas.microsoft.com/office/powerpoint/2010/main" val="139975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30</a:t>
            </a:fld>
            <a:endParaRPr lang="de-AT" dirty="0"/>
          </a:p>
        </p:txBody>
      </p:sp>
    </p:spTree>
    <p:extLst>
      <p:ext uri="{BB962C8B-B14F-4D97-AF65-F5344CB8AC3E}">
        <p14:creationId xmlns:p14="http://schemas.microsoft.com/office/powerpoint/2010/main" val="390787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31</a:t>
            </a:fld>
            <a:endParaRPr lang="de-AT" dirty="0"/>
          </a:p>
        </p:txBody>
      </p:sp>
    </p:spTree>
    <p:extLst>
      <p:ext uri="{BB962C8B-B14F-4D97-AF65-F5344CB8AC3E}">
        <p14:creationId xmlns:p14="http://schemas.microsoft.com/office/powerpoint/2010/main" val="324475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32</a:t>
            </a:fld>
            <a:endParaRPr lang="de-AT" dirty="0"/>
          </a:p>
        </p:txBody>
      </p:sp>
    </p:spTree>
    <p:extLst>
      <p:ext uri="{BB962C8B-B14F-4D97-AF65-F5344CB8AC3E}">
        <p14:creationId xmlns:p14="http://schemas.microsoft.com/office/powerpoint/2010/main" val="4057891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33</a:t>
            </a:fld>
            <a:endParaRPr lang="de-AT" dirty="0"/>
          </a:p>
        </p:txBody>
      </p:sp>
    </p:spTree>
    <p:extLst>
      <p:ext uri="{BB962C8B-B14F-4D97-AF65-F5344CB8AC3E}">
        <p14:creationId xmlns:p14="http://schemas.microsoft.com/office/powerpoint/2010/main" val="186827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34</a:t>
            </a:fld>
            <a:endParaRPr lang="de-AT" dirty="0"/>
          </a:p>
        </p:txBody>
      </p:sp>
    </p:spTree>
    <p:extLst>
      <p:ext uri="{BB962C8B-B14F-4D97-AF65-F5344CB8AC3E}">
        <p14:creationId xmlns:p14="http://schemas.microsoft.com/office/powerpoint/2010/main" val="383956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35</a:t>
            </a:fld>
            <a:endParaRPr lang="de-AT" dirty="0"/>
          </a:p>
        </p:txBody>
      </p:sp>
    </p:spTree>
    <p:extLst>
      <p:ext uri="{BB962C8B-B14F-4D97-AF65-F5344CB8AC3E}">
        <p14:creationId xmlns:p14="http://schemas.microsoft.com/office/powerpoint/2010/main" val="390252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37</a:t>
            </a:fld>
            <a:endParaRPr lang="de-AT" dirty="0"/>
          </a:p>
        </p:txBody>
      </p:sp>
    </p:spTree>
    <p:extLst>
      <p:ext uri="{BB962C8B-B14F-4D97-AF65-F5344CB8AC3E}">
        <p14:creationId xmlns:p14="http://schemas.microsoft.com/office/powerpoint/2010/main" val="3831294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38</a:t>
            </a:fld>
            <a:endParaRPr lang="de-AT" dirty="0"/>
          </a:p>
        </p:txBody>
      </p:sp>
    </p:spTree>
    <p:extLst>
      <p:ext uri="{BB962C8B-B14F-4D97-AF65-F5344CB8AC3E}">
        <p14:creationId xmlns:p14="http://schemas.microsoft.com/office/powerpoint/2010/main" val="267288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000">
                <a:solidFill>
                  <a:schemeClr val="tx1"/>
                </a:solidFill>
                <a:latin typeface="Arial" panose="020B0604020202020204" pitchFamily="34" charset="0"/>
                <a:ea typeface="ＭＳ Ｐゴシック" panose="020B0600070205080204" pitchFamily="34" charset="-128"/>
              </a:defRPr>
            </a:lvl1pPr>
            <a:lvl2pPr marL="742950" indent="-285750" defTabSz="966788" eaLnBrk="0" hangingPunct="0">
              <a:defRPr sz="4000">
                <a:solidFill>
                  <a:schemeClr val="tx1"/>
                </a:solidFill>
                <a:latin typeface="Arial" panose="020B0604020202020204" pitchFamily="34" charset="0"/>
                <a:ea typeface="ＭＳ Ｐゴシック" panose="020B0600070205080204" pitchFamily="34" charset="-128"/>
              </a:defRPr>
            </a:lvl2pPr>
            <a:lvl3pPr marL="1143000" indent="-228600" defTabSz="966788" eaLnBrk="0" hangingPunct="0">
              <a:defRPr sz="4000">
                <a:solidFill>
                  <a:schemeClr val="tx1"/>
                </a:solidFill>
                <a:latin typeface="Arial" panose="020B0604020202020204" pitchFamily="34" charset="0"/>
                <a:ea typeface="ＭＳ Ｐゴシック" panose="020B0600070205080204" pitchFamily="34" charset="-128"/>
              </a:defRPr>
            </a:lvl3pPr>
            <a:lvl4pPr marL="1600200" indent="-228600" defTabSz="966788" eaLnBrk="0" hangingPunct="0">
              <a:defRPr sz="4000">
                <a:solidFill>
                  <a:schemeClr val="tx1"/>
                </a:solidFill>
                <a:latin typeface="Arial" panose="020B0604020202020204" pitchFamily="34" charset="0"/>
                <a:ea typeface="ＭＳ Ｐゴシック" panose="020B0600070205080204" pitchFamily="34" charset="-128"/>
              </a:defRPr>
            </a:lvl4pPr>
            <a:lvl5pPr marL="2057400" indent="-228600" defTabSz="966788" eaLnBrk="0" hangingPunct="0">
              <a:defRPr sz="4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4EBF61D5-1F80-4F0B-9D57-A2FD78FF51B5}" type="slidenum">
              <a:rPr kumimoji="0" lang="en-US" altLang="en-US" sz="13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40</a:t>
            </a:fld>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5347" name="Rectangle 2"/>
          <p:cNvSpPr>
            <a:spLocks noGrp="1" noRot="1" noChangeAspect="1" noChangeArrowheads="1" noTextEdit="1"/>
          </p:cNvSpPr>
          <p:nvPr>
            <p:ph type="sldImg"/>
          </p:nvPr>
        </p:nvSpPr>
        <p:spPr>
          <a:xfrm>
            <a:off x="381000" y="685800"/>
            <a:ext cx="6096000" cy="3429000"/>
          </a:xfrm>
          <a:ln/>
        </p:spPr>
      </p:sp>
      <p:sp>
        <p:nvSpPr>
          <p:cNvPr id="147460"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38436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41</a:t>
            </a:fld>
            <a:endParaRPr lang="de-AT" dirty="0"/>
          </a:p>
        </p:txBody>
      </p:sp>
    </p:spTree>
    <p:extLst>
      <p:ext uri="{BB962C8B-B14F-4D97-AF65-F5344CB8AC3E}">
        <p14:creationId xmlns:p14="http://schemas.microsoft.com/office/powerpoint/2010/main" val="372837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a:t>
            </a:fld>
            <a:endParaRPr lang="de-AT" dirty="0"/>
          </a:p>
        </p:txBody>
      </p:sp>
    </p:spTree>
    <p:extLst>
      <p:ext uri="{BB962C8B-B14F-4D97-AF65-F5344CB8AC3E}">
        <p14:creationId xmlns:p14="http://schemas.microsoft.com/office/powerpoint/2010/main" val="149603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9</a:t>
            </a:fld>
            <a:endParaRPr lang="de-AT" dirty="0"/>
          </a:p>
        </p:txBody>
      </p:sp>
    </p:spTree>
    <p:extLst>
      <p:ext uri="{BB962C8B-B14F-4D97-AF65-F5344CB8AC3E}">
        <p14:creationId xmlns:p14="http://schemas.microsoft.com/office/powerpoint/2010/main" val="398502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10</a:t>
            </a:fld>
            <a:endParaRPr lang="de-AT" dirty="0"/>
          </a:p>
        </p:txBody>
      </p:sp>
    </p:spTree>
    <p:extLst>
      <p:ext uri="{BB962C8B-B14F-4D97-AF65-F5344CB8AC3E}">
        <p14:creationId xmlns:p14="http://schemas.microsoft.com/office/powerpoint/2010/main" val="24027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9AF8B50-0A51-46E5-BFF3-0F9968C2C19B}" type="slidenum">
              <a:rPr lang="de-AT" smtClean="0"/>
              <a:t>11</a:t>
            </a:fld>
            <a:endParaRPr lang="de-AT" dirty="0"/>
          </a:p>
        </p:txBody>
      </p:sp>
    </p:spTree>
    <p:extLst>
      <p:ext uri="{BB962C8B-B14F-4D97-AF65-F5344CB8AC3E}">
        <p14:creationId xmlns:p14="http://schemas.microsoft.com/office/powerpoint/2010/main" val="9135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9AF8B50-0A51-46E5-BFF3-0F9968C2C19B}" type="slidenum">
              <a:rPr lang="de-AT" smtClean="0"/>
              <a:t>12</a:t>
            </a:fld>
            <a:endParaRPr lang="de-AT" dirty="0"/>
          </a:p>
        </p:txBody>
      </p:sp>
    </p:spTree>
    <p:extLst>
      <p:ext uri="{BB962C8B-B14F-4D97-AF65-F5344CB8AC3E}">
        <p14:creationId xmlns:p14="http://schemas.microsoft.com/office/powerpoint/2010/main" val="144652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13</a:t>
            </a:fld>
            <a:endParaRPr lang="de-AT" dirty="0"/>
          </a:p>
        </p:txBody>
      </p:sp>
    </p:spTree>
    <p:extLst>
      <p:ext uri="{BB962C8B-B14F-4D97-AF65-F5344CB8AC3E}">
        <p14:creationId xmlns:p14="http://schemas.microsoft.com/office/powerpoint/2010/main" val="242947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14</a:t>
            </a:fld>
            <a:endParaRPr lang="de-AT" dirty="0"/>
          </a:p>
        </p:txBody>
      </p:sp>
    </p:spTree>
    <p:extLst>
      <p:ext uri="{BB962C8B-B14F-4D97-AF65-F5344CB8AC3E}">
        <p14:creationId xmlns:p14="http://schemas.microsoft.com/office/powerpoint/2010/main" val="112281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41897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16391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59587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B0C541EA-59BE-4AC2-B354-5E9022C2C183}" type="datetimeFigureOut">
              <a:rPr lang="de-AT" smtClean="0"/>
              <a:t>02.01.2022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315318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0C541EA-59BE-4AC2-B354-5E9022C2C183}" type="datetimeFigureOut">
              <a:rPr lang="de-AT" smtClean="0"/>
              <a:t>02.01.2022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110407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B0C541EA-59BE-4AC2-B354-5E9022C2C183}" type="datetimeFigureOut">
              <a:rPr lang="de-AT" smtClean="0"/>
              <a:t>02.01.2022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278985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B0C541EA-59BE-4AC2-B354-5E9022C2C183}" type="datetimeFigureOut">
              <a:rPr lang="de-AT" smtClean="0"/>
              <a:t>02.01.2022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197178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B0C541EA-59BE-4AC2-B354-5E9022C2C183}" type="datetimeFigureOut">
              <a:rPr lang="de-AT" smtClean="0"/>
              <a:t>02.01.2022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42496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B0C541EA-59BE-4AC2-B354-5E9022C2C183}" type="datetimeFigureOut">
              <a:rPr lang="de-AT" smtClean="0"/>
              <a:t>02.01.2022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374300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0C541EA-59BE-4AC2-B354-5E9022C2C183}" type="datetimeFigureOut">
              <a:rPr lang="de-AT" smtClean="0"/>
              <a:t>02.01.2022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422838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0C541EA-59BE-4AC2-B354-5E9022C2C183}" type="datetimeFigureOut">
              <a:rPr lang="de-AT" smtClean="0"/>
              <a:t>02.01.2022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262543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29626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0C541EA-59BE-4AC2-B354-5E9022C2C183}" type="datetimeFigureOut">
              <a:rPr lang="de-AT" smtClean="0"/>
              <a:t>02.01.2022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196457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0C541EA-59BE-4AC2-B354-5E9022C2C183}" type="datetimeFigureOut">
              <a:rPr lang="de-AT" smtClean="0"/>
              <a:t>02.01.2022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1028493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0C541EA-59BE-4AC2-B354-5E9022C2C183}" type="datetimeFigureOut">
              <a:rPr lang="de-AT" smtClean="0"/>
              <a:t>02.01.2022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73F9B1-0CF3-41DB-ACF4-8A64109DAC94}" type="slidenum">
              <a:rPr lang="de-AT" smtClean="0"/>
              <a:t>‹#›</a:t>
            </a:fld>
            <a:endParaRPr lang="de-AT"/>
          </a:p>
        </p:txBody>
      </p:sp>
    </p:spTree>
    <p:extLst>
      <p:ext uri="{BB962C8B-B14F-4D97-AF65-F5344CB8AC3E}">
        <p14:creationId xmlns:p14="http://schemas.microsoft.com/office/powerpoint/2010/main" val="6186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9418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259758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8" name="Footer Placeholder 7"/>
          <p:cNvSpPr>
            <a:spLocks noGrp="1"/>
          </p:cNvSpPr>
          <p:nvPr>
            <p:ph type="ftr" sz="quarter" idx="11"/>
          </p:nvPr>
        </p:nvSpPr>
        <p:spPr/>
        <p:txBody>
          <a:bodyPr/>
          <a:lstStyle/>
          <a:p>
            <a:endParaRPr lang="de-AT" dirty="0"/>
          </a:p>
        </p:txBody>
      </p:sp>
      <p:sp>
        <p:nvSpPr>
          <p:cNvPr id="9" name="Slide Number Placeholder 8"/>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51592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4" name="Footer Placeholder 3"/>
          <p:cNvSpPr>
            <a:spLocks noGrp="1"/>
          </p:cNvSpPr>
          <p:nvPr>
            <p:ph type="ftr" sz="quarter" idx="11"/>
          </p:nvPr>
        </p:nvSpPr>
        <p:spPr/>
        <p:txBody>
          <a:bodyPr/>
          <a:lstStyle/>
          <a:p>
            <a:endParaRPr lang="de-AT" dirty="0"/>
          </a:p>
        </p:txBody>
      </p:sp>
      <p:sp>
        <p:nvSpPr>
          <p:cNvPr id="5" name="Slide Number Placeholder 4"/>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427561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3" name="Footer Placeholder 2"/>
          <p:cNvSpPr>
            <a:spLocks noGrp="1"/>
          </p:cNvSpPr>
          <p:nvPr>
            <p:ph type="ftr" sz="quarter" idx="11"/>
          </p:nvPr>
        </p:nvSpPr>
        <p:spPr/>
        <p:txBody>
          <a:bodyPr/>
          <a:lstStyle/>
          <a:p>
            <a:endParaRPr lang="de-AT" dirty="0"/>
          </a:p>
        </p:txBody>
      </p:sp>
      <p:sp>
        <p:nvSpPr>
          <p:cNvPr id="4" name="Slide Number Placeholder 3"/>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240558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370666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267742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6D515-4B65-43C2-92B0-933C8204363F}" type="datetimeFigureOut">
              <a:rPr lang="de-AT" smtClean="0"/>
              <a:t>02.01.2022</a:t>
            </a:fld>
            <a:endParaRPr lang="de-A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4B9F6-5904-48A7-B5AE-CA84F571ED3C}" type="slidenum">
              <a:rPr lang="de-AT" smtClean="0"/>
              <a:t>‹#›</a:t>
            </a:fld>
            <a:endParaRPr lang="de-AT" dirty="0"/>
          </a:p>
        </p:txBody>
      </p:sp>
    </p:spTree>
    <p:extLst>
      <p:ext uri="{BB962C8B-B14F-4D97-AF65-F5344CB8AC3E}">
        <p14:creationId xmlns:p14="http://schemas.microsoft.com/office/powerpoint/2010/main" val="4126672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41EA-59BE-4AC2-B354-5E9022C2C183}" type="datetimeFigureOut">
              <a:rPr lang="de-AT" smtClean="0"/>
              <a:t>02.01.2022</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3F9B1-0CF3-41DB-ACF4-8A64109DAC94}" type="slidenum">
              <a:rPr lang="de-AT" smtClean="0"/>
              <a:t>‹#›</a:t>
            </a:fld>
            <a:endParaRPr lang="de-AT"/>
          </a:p>
        </p:txBody>
      </p:sp>
    </p:spTree>
    <p:extLst>
      <p:ext uri="{BB962C8B-B14F-4D97-AF65-F5344CB8AC3E}">
        <p14:creationId xmlns:p14="http://schemas.microsoft.com/office/powerpoint/2010/main" val="3199487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acns.org/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png"/><Relationship Id="rId4" Type="http://schemas.openxmlformats.org/officeDocument/2006/relationships/hyperlink" Target="https://journals.lww.com/clinicalneurophys/Fulltext/2021/01000/American_Clinical_Neurophysiology_Society_s.1.asp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C1113C-1B54-4C3D-91B7-0F6EDDD69835}"/>
              </a:ext>
            </a:extLst>
          </p:cNvPr>
          <p:cNvPicPr>
            <a:picLocks noChangeAspect="1"/>
          </p:cNvPicPr>
          <p:nvPr/>
        </p:nvPicPr>
        <p:blipFill>
          <a:blip r:embed="rId3"/>
          <a:stretch>
            <a:fillRect/>
          </a:stretch>
        </p:blipFill>
        <p:spPr>
          <a:xfrm>
            <a:off x="0" y="-2"/>
            <a:ext cx="12192000" cy="6858000"/>
          </a:xfrm>
          <a:prstGeom prst="rect">
            <a:avLst/>
          </a:prstGeom>
        </p:spPr>
      </p:pic>
      <p:sp>
        <p:nvSpPr>
          <p:cNvPr id="2" name="Titel 1"/>
          <p:cNvSpPr>
            <a:spLocks noGrp="1"/>
          </p:cNvSpPr>
          <p:nvPr>
            <p:ph type="ctrTitle"/>
          </p:nvPr>
        </p:nvSpPr>
        <p:spPr>
          <a:xfrm>
            <a:off x="1070956" y="224893"/>
            <a:ext cx="10507288" cy="2127608"/>
          </a:xfrm>
        </p:spPr>
        <p:txBody>
          <a:bodyPr>
            <a:normAutofit fontScale="90000"/>
          </a:bodyPr>
          <a:lstStyle/>
          <a:p>
            <a:r>
              <a:rPr lang="de-DE" dirty="0"/>
              <a:t>ACNS Critical Care EEG Terminology </a:t>
            </a:r>
            <a:br>
              <a:rPr lang="de-DE" dirty="0"/>
            </a:br>
            <a:r>
              <a:rPr lang="de-DE" dirty="0"/>
              <a:t>Training Module 2021, </a:t>
            </a:r>
            <a:r>
              <a:rPr lang="de-DE" dirty="0">
                <a:highlight>
                  <a:srgbClr val="FFFF00"/>
                </a:highlight>
              </a:rPr>
              <a:t>Part 1 of 3</a:t>
            </a:r>
            <a:endParaRPr lang="de-AT" dirty="0">
              <a:highlight>
                <a:srgbClr val="FFFF00"/>
              </a:highlight>
            </a:endParaRPr>
          </a:p>
        </p:txBody>
      </p:sp>
      <p:sp>
        <p:nvSpPr>
          <p:cNvPr id="3" name="Untertitel 2"/>
          <p:cNvSpPr>
            <a:spLocks noGrp="1"/>
          </p:cNvSpPr>
          <p:nvPr>
            <p:ph type="subTitle" idx="1"/>
          </p:nvPr>
        </p:nvSpPr>
        <p:spPr>
          <a:xfrm>
            <a:off x="690562" y="2577392"/>
            <a:ext cx="10507288" cy="1842208"/>
          </a:xfrm>
        </p:spPr>
        <p:txBody>
          <a:bodyPr numCol="2">
            <a:normAutofit fontScale="92500" lnSpcReduction="10000"/>
          </a:bodyPr>
          <a:lstStyle/>
          <a:p>
            <a:r>
              <a:rPr lang="de-AT" sz="2000" dirty="0"/>
              <a:t>Markus Leitinger, MD</a:t>
            </a:r>
          </a:p>
          <a:p>
            <a:pPr>
              <a:lnSpc>
                <a:spcPct val="100000"/>
              </a:lnSpc>
            </a:pPr>
            <a:r>
              <a:rPr lang="de-AT" sz="1400" dirty="0"/>
              <a:t>Department of Neurology, Christian Doppler University Hospital</a:t>
            </a:r>
          </a:p>
          <a:p>
            <a:pPr>
              <a:lnSpc>
                <a:spcPct val="100000"/>
              </a:lnSpc>
            </a:pPr>
            <a:r>
              <a:rPr lang="de-AT" sz="1400" dirty="0"/>
              <a:t>Center for Cognitive Neuroscience</a:t>
            </a:r>
          </a:p>
          <a:p>
            <a:pPr>
              <a:lnSpc>
                <a:spcPct val="100000"/>
              </a:lnSpc>
            </a:pPr>
            <a:r>
              <a:rPr lang="de-AT" sz="1400" dirty="0"/>
              <a:t>Paracelsus Medical University</a:t>
            </a:r>
          </a:p>
          <a:p>
            <a:pPr>
              <a:lnSpc>
                <a:spcPct val="100000"/>
              </a:lnSpc>
            </a:pPr>
            <a:r>
              <a:rPr lang="de-AT" sz="1400" dirty="0"/>
              <a:t>Salzburg, Austria</a:t>
            </a:r>
          </a:p>
          <a:p>
            <a:endParaRPr lang="de-AT" sz="1400" dirty="0"/>
          </a:p>
          <a:p>
            <a:r>
              <a:rPr lang="de-AT" sz="2000" dirty="0"/>
              <a:t>Michael W.K. Fong, MBBS</a:t>
            </a:r>
          </a:p>
          <a:p>
            <a:r>
              <a:rPr lang="de-AT" sz="1400" dirty="0"/>
              <a:t>Westmead Comprehensive Epilepsy Unit</a:t>
            </a:r>
          </a:p>
          <a:p>
            <a:r>
              <a:rPr lang="de-AT" sz="1400" dirty="0"/>
              <a:t>Westmead Hospital</a:t>
            </a:r>
          </a:p>
          <a:p>
            <a:r>
              <a:rPr lang="de-AT" sz="1400" dirty="0"/>
              <a:t>University of Sydney</a:t>
            </a:r>
          </a:p>
          <a:p>
            <a:r>
              <a:rPr lang="de-AT" sz="1400" dirty="0"/>
              <a:t> Sydney, Australia</a:t>
            </a:r>
          </a:p>
          <a:p>
            <a:endParaRPr lang="de-AT" dirty="0"/>
          </a:p>
        </p:txBody>
      </p:sp>
      <p:pic>
        <p:nvPicPr>
          <p:cNvPr id="12" name="Picture 11" descr="A picture containing diagram&#10;&#10;Description automatically generated">
            <a:extLst>
              <a:ext uri="{FF2B5EF4-FFF2-40B4-BE49-F238E27FC236}">
                <a16:creationId xmlns:a16="http://schemas.microsoft.com/office/drawing/2014/main" id="{099EE21F-D8B3-4E1D-A26F-3A5F17007F27}"/>
              </a:ext>
            </a:extLst>
          </p:cNvPr>
          <p:cNvPicPr>
            <a:picLocks noChangeAspect="1"/>
          </p:cNvPicPr>
          <p:nvPr/>
        </p:nvPicPr>
        <p:blipFill>
          <a:blip r:embed="rId4" cstate="print">
            <a:alphaModFix amt="81000"/>
            <a:extLst>
              <a:ext uri="{28A0092B-C50C-407E-A947-70E740481C1C}">
                <a14:useLocalDpi xmlns:a14="http://schemas.microsoft.com/office/drawing/2010/main" val="0"/>
              </a:ext>
            </a:extLst>
          </a:blip>
          <a:stretch>
            <a:fillRect/>
          </a:stretch>
        </p:blipFill>
        <p:spPr>
          <a:xfrm>
            <a:off x="0" y="2"/>
            <a:ext cx="1381125" cy="1440742"/>
          </a:xfrm>
          <a:prstGeom prst="rect">
            <a:avLst/>
          </a:prstGeom>
        </p:spPr>
      </p:pic>
      <p:sp>
        <p:nvSpPr>
          <p:cNvPr id="4" name="TextBox 3">
            <a:extLst>
              <a:ext uri="{FF2B5EF4-FFF2-40B4-BE49-F238E27FC236}">
                <a16:creationId xmlns:a16="http://schemas.microsoft.com/office/drawing/2014/main" id="{24B36DAE-86EE-4D0A-9FDD-4B849B5B8C50}"/>
              </a:ext>
            </a:extLst>
          </p:cNvPr>
          <p:cNvSpPr txBox="1"/>
          <p:nvPr/>
        </p:nvSpPr>
        <p:spPr>
          <a:xfrm>
            <a:off x="3124806" y="4343400"/>
            <a:ext cx="5638800" cy="193488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900" b="0" i="0" u="none" strike="noStrike" kern="1200" cap="none" spc="0" normalizeH="0" baseline="0" noProof="0" dirty="0">
                <a:ln>
                  <a:noFill/>
                </a:ln>
                <a:solidFill>
                  <a:prstClr val="black"/>
                </a:solidFill>
                <a:effectLst/>
                <a:uLnTx/>
                <a:uFillTx/>
                <a:latin typeface="Calibri" panose="020F0502020204030204"/>
                <a:ea typeface="+mn-ea"/>
                <a:cs typeface="+mn-cs"/>
              </a:rPr>
              <a:t>Lawrence J. Hirsch, MD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300" b="0" i="0" strike="noStrike" kern="1200" cap="none" spc="0" normalizeH="0" baseline="0" noProof="0" dirty="0">
                <a:ln>
                  <a:noFill/>
                </a:ln>
                <a:solidFill>
                  <a:prstClr val="black"/>
                </a:solidFill>
                <a:effectLst/>
                <a:uLnTx/>
                <a:uFillTx/>
                <a:latin typeface="Calibri" panose="020F0502020204030204"/>
                <a:ea typeface="+mn-ea"/>
                <a:cs typeface="+mn-cs"/>
              </a:rPr>
              <a:t>Comprehensive Epilepsy Center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300" b="0" i="0" strike="noStrike" kern="1200" cap="none" spc="0" normalizeH="0" baseline="0" noProof="0" dirty="0">
                <a:ln>
                  <a:noFill/>
                </a:ln>
                <a:solidFill>
                  <a:prstClr val="black"/>
                </a:solidFill>
                <a:effectLst/>
                <a:uLnTx/>
                <a:uFillTx/>
                <a:latin typeface="Calibri" panose="020F0502020204030204"/>
                <a:ea typeface="+mn-ea"/>
                <a:cs typeface="+mn-cs"/>
              </a:rPr>
              <a:t>Department of Neurology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300" b="0" i="0" strike="noStrike" kern="1200" cap="none" spc="0" normalizeH="0" baseline="0" noProof="0" dirty="0">
                <a:ln>
                  <a:noFill/>
                </a:ln>
                <a:solidFill>
                  <a:prstClr val="black"/>
                </a:solidFill>
                <a:effectLst/>
                <a:uLnTx/>
                <a:uFillTx/>
                <a:latin typeface="Calibri" panose="020F0502020204030204"/>
                <a:ea typeface="+mn-ea"/>
                <a:cs typeface="+mn-cs"/>
              </a:rPr>
              <a:t>Yale University School of Medicine,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300" b="0" i="0" strike="noStrike" kern="1200" cap="none" spc="0" normalizeH="0" baseline="0" noProof="0" dirty="0">
                <a:ln>
                  <a:noFill/>
                </a:ln>
                <a:solidFill>
                  <a:prstClr val="black"/>
                </a:solidFill>
                <a:effectLst/>
                <a:uLnTx/>
                <a:uFillTx/>
                <a:latin typeface="Calibri" panose="020F0502020204030204"/>
                <a:ea typeface="+mn-ea"/>
                <a:cs typeface="+mn-cs"/>
              </a:rPr>
              <a:t>New Haven, CT, USA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90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ocument&#10;&#10;Description automatically generated">
            <a:extLst>
              <a:ext uri="{FF2B5EF4-FFF2-40B4-BE49-F238E27FC236}">
                <a16:creationId xmlns:a16="http://schemas.microsoft.com/office/drawing/2014/main" id="{E5990CA7-38A7-49BF-BC9C-0D767A784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20" y="0"/>
            <a:ext cx="9983761" cy="6015459"/>
          </a:xfrm>
          <a:prstGeom prst="rect">
            <a:avLst/>
          </a:prstGeom>
        </p:spPr>
      </p:pic>
      <p:sp>
        <p:nvSpPr>
          <p:cNvPr id="7" name="Inhaltsplatzhalter 2">
            <a:extLst>
              <a:ext uri="{FF2B5EF4-FFF2-40B4-BE49-F238E27FC236}">
                <a16:creationId xmlns:a16="http://schemas.microsoft.com/office/drawing/2014/main" id="{0CADB59A-3840-4A15-9123-129C64F45EBE}"/>
              </a:ext>
            </a:extLst>
          </p:cNvPr>
          <p:cNvSpPr txBox="1">
            <a:spLocks/>
          </p:cNvSpPr>
          <p:nvPr/>
        </p:nvSpPr>
        <p:spPr>
          <a:xfrm>
            <a:off x="348250" y="6091521"/>
            <a:ext cx="8890788" cy="78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Continuous EEG with voltage asymmetry (marked, lower on right) and slowing on the left, polymorphic delta.</a:t>
            </a:r>
            <a:endParaRPr lang="de-AT" dirty="0"/>
          </a:p>
        </p:txBody>
      </p:sp>
      <p:sp>
        <p:nvSpPr>
          <p:cNvPr id="16" name="Textfeld 15"/>
          <p:cNvSpPr txBox="1"/>
          <p:nvPr/>
        </p:nvSpPr>
        <p:spPr>
          <a:xfrm>
            <a:off x="9125734" y="4450930"/>
            <a:ext cx="2939081" cy="738664"/>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CONTINUOUS POLYMORPHIC DELTA ACTIVITY OVER LEFT MID-TEMPORAL (</a:t>
            </a:r>
            <a:r>
              <a:rPr lang="de-DE" sz="1400" b="1" i="1" dirty="0">
                <a:solidFill>
                  <a:schemeClr val="accent1">
                    <a:lumMod val="75000"/>
                  </a:schemeClr>
                </a:solidFill>
              </a:rPr>
              <a:t>NOT</a:t>
            </a:r>
            <a:r>
              <a:rPr lang="de-DE" sz="1400" dirty="0">
                <a:solidFill>
                  <a:schemeClr val="accent1">
                    <a:lumMod val="75000"/>
                  </a:schemeClr>
                </a:solidFill>
              </a:rPr>
              <a:t> RHYTHMIC)</a:t>
            </a:r>
          </a:p>
        </p:txBody>
      </p:sp>
      <p:sp>
        <p:nvSpPr>
          <p:cNvPr id="17" name="Textfeld 16"/>
          <p:cNvSpPr txBox="1"/>
          <p:nvPr/>
        </p:nvSpPr>
        <p:spPr>
          <a:xfrm>
            <a:off x="9239038" y="1750217"/>
            <a:ext cx="2712475" cy="738664"/>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ASYMMETRY in VOLTAGE: </a:t>
            </a:r>
          </a:p>
          <a:p>
            <a:pPr algn="ctr"/>
            <a:r>
              <a:rPr lang="de-DE" sz="1400" dirty="0">
                <a:solidFill>
                  <a:schemeClr val="accent1">
                    <a:lumMod val="75000"/>
                  </a:schemeClr>
                </a:solidFill>
              </a:rPr>
              <a:t>MILD:      &lt; 50% less on one side</a:t>
            </a:r>
          </a:p>
          <a:p>
            <a:pPr algn="ctr"/>
            <a:r>
              <a:rPr lang="de-DE" sz="1400" dirty="0">
                <a:solidFill>
                  <a:schemeClr val="accent1">
                    <a:lumMod val="75000"/>
                  </a:schemeClr>
                </a:solidFill>
              </a:rPr>
              <a:t>MARKED:      ≥ 50% lower voltage </a:t>
            </a:r>
            <a:endParaRPr lang="de-AT" sz="1400" dirty="0">
              <a:solidFill>
                <a:schemeClr val="accent1">
                  <a:lumMod val="75000"/>
                </a:schemeClr>
              </a:solidFill>
            </a:endParaRPr>
          </a:p>
        </p:txBody>
      </p:sp>
      <p:cxnSp>
        <p:nvCxnSpPr>
          <p:cNvPr id="18" name="Gerader Verbinder 17"/>
          <p:cNvCxnSpPr/>
          <p:nvPr/>
        </p:nvCxnSpPr>
        <p:spPr>
          <a:xfrm flipV="1">
            <a:off x="9252919" y="2802870"/>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V="1">
            <a:off x="9252919" y="2890910"/>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flipV="1">
            <a:off x="9239038" y="1274457"/>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V="1">
            <a:off x="9239038" y="1502633"/>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10231152" y="1173707"/>
            <a:ext cx="0" cy="436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10231152" y="2600428"/>
            <a:ext cx="0" cy="436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10231152" y="2683680"/>
            <a:ext cx="0" cy="119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10228758" y="1155267"/>
            <a:ext cx="0" cy="119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10228758" y="2888539"/>
            <a:ext cx="0" cy="11919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10230794" y="1491246"/>
            <a:ext cx="0" cy="11919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10302938" y="1214862"/>
            <a:ext cx="1481903" cy="369332"/>
          </a:xfrm>
          <a:prstGeom prst="rect">
            <a:avLst/>
          </a:prstGeom>
          <a:noFill/>
        </p:spPr>
        <p:txBody>
          <a:bodyPr wrap="square" rtlCol="0">
            <a:spAutoFit/>
          </a:bodyPr>
          <a:lstStyle/>
          <a:p>
            <a:r>
              <a:rPr lang="de-DE" dirty="0">
                <a:solidFill>
                  <a:schemeClr val="accent1">
                    <a:lumMod val="75000"/>
                  </a:schemeClr>
                </a:solidFill>
              </a:rPr>
              <a:t>LEFT    80 µV</a:t>
            </a:r>
            <a:endParaRPr lang="de-AT" dirty="0">
              <a:solidFill>
                <a:schemeClr val="accent1">
                  <a:lumMod val="75000"/>
                </a:schemeClr>
              </a:solidFill>
            </a:endParaRPr>
          </a:p>
        </p:txBody>
      </p:sp>
      <p:sp>
        <p:nvSpPr>
          <p:cNvPr id="36" name="Textfeld 35"/>
          <p:cNvSpPr txBox="1"/>
          <p:nvPr/>
        </p:nvSpPr>
        <p:spPr>
          <a:xfrm>
            <a:off x="10308182" y="2638397"/>
            <a:ext cx="1408386" cy="369332"/>
          </a:xfrm>
          <a:prstGeom prst="rect">
            <a:avLst/>
          </a:prstGeom>
          <a:noFill/>
        </p:spPr>
        <p:txBody>
          <a:bodyPr wrap="square" rtlCol="0">
            <a:spAutoFit/>
          </a:bodyPr>
          <a:lstStyle/>
          <a:p>
            <a:r>
              <a:rPr lang="de-DE" dirty="0">
                <a:solidFill>
                  <a:schemeClr val="accent1">
                    <a:lumMod val="75000"/>
                  </a:schemeClr>
                </a:solidFill>
              </a:rPr>
              <a:t>RIGHT 30 µV</a:t>
            </a:r>
            <a:endParaRPr lang="de-AT" dirty="0">
              <a:solidFill>
                <a:schemeClr val="accent1">
                  <a:lumMod val="75000"/>
                </a:schemeClr>
              </a:solidFill>
            </a:endParaRPr>
          </a:p>
        </p:txBody>
      </p:sp>
      <p:cxnSp>
        <p:nvCxnSpPr>
          <p:cNvPr id="24" name="Gerade Verbindung mit Pfeil 23"/>
          <p:cNvCxnSpPr>
            <a:stCxn id="16" idx="1"/>
          </p:cNvCxnSpPr>
          <p:nvPr/>
        </p:nvCxnSpPr>
        <p:spPr>
          <a:xfrm flipH="1" flipV="1">
            <a:off x="7376160" y="3718560"/>
            <a:ext cx="1749574" cy="1101702"/>
          </a:xfrm>
          <a:prstGeom prst="straightConnector1">
            <a:avLst/>
          </a:prstGeom>
          <a:ln>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5">
            <a:extLst>
              <a:ext uri="{FF2B5EF4-FFF2-40B4-BE49-F238E27FC236}">
                <a16:creationId xmlns:a16="http://schemas.microsoft.com/office/drawing/2014/main" id="{56F6F3B6-46CF-4E21-BF16-292332E979E5}"/>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Tree>
    <p:extLst>
      <p:ext uri="{BB962C8B-B14F-4D97-AF65-F5344CB8AC3E}">
        <p14:creationId xmlns:p14="http://schemas.microsoft.com/office/powerpoint/2010/main" val="119824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document&#10;&#10;Description automatically generated">
            <a:extLst>
              <a:ext uri="{FF2B5EF4-FFF2-40B4-BE49-F238E27FC236}">
                <a16:creationId xmlns:a16="http://schemas.microsoft.com/office/drawing/2014/main" id="{07874F4E-B1CE-4293-8999-09AF84201B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497" y="-22054"/>
            <a:ext cx="9852512" cy="6365036"/>
          </a:xfrm>
        </p:spPr>
      </p:pic>
      <p:sp>
        <p:nvSpPr>
          <p:cNvPr id="15" name="Rechteck 14"/>
          <p:cNvSpPr/>
          <p:nvPr/>
        </p:nvSpPr>
        <p:spPr>
          <a:xfrm>
            <a:off x="3232299" y="4769320"/>
            <a:ext cx="45719" cy="1138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6" name="Rechteck 15"/>
          <p:cNvSpPr/>
          <p:nvPr/>
        </p:nvSpPr>
        <p:spPr>
          <a:xfrm flipV="1">
            <a:off x="4237074" y="130334"/>
            <a:ext cx="3333307" cy="50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7" name="Rechteck 16"/>
          <p:cNvSpPr/>
          <p:nvPr/>
        </p:nvSpPr>
        <p:spPr>
          <a:xfrm>
            <a:off x="10796558" y="4746460"/>
            <a:ext cx="45719" cy="1138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Rechteck 17"/>
          <p:cNvSpPr/>
          <p:nvPr/>
        </p:nvSpPr>
        <p:spPr>
          <a:xfrm flipV="1">
            <a:off x="4134942" y="1558641"/>
            <a:ext cx="3333307" cy="50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9" name="Rechteck 18"/>
          <p:cNvSpPr/>
          <p:nvPr/>
        </p:nvSpPr>
        <p:spPr>
          <a:xfrm flipV="1">
            <a:off x="4315046" y="3164545"/>
            <a:ext cx="3333307" cy="50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Rechteck 19"/>
          <p:cNvSpPr/>
          <p:nvPr/>
        </p:nvSpPr>
        <p:spPr>
          <a:xfrm flipV="1">
            <a:off x="4251905" y="4646490"/>
            <a:ext cx="3333307" cy="50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1" name="Rechteck 20"/>
          <p:cNvSpPr/>
          <p:nvPr/>
        </p:nvSpPr>
        <p:spPr>
          <a:xfrm flipH="1">
            <a:off x="4265725" y="180752"/>
            <a:ext cx="45719" cy="1306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2" name="Rechteck 21"/>
          <p:cNvSpPr/>
          <p:nvPr/>
        </p:nvSpPr>
        <p:spPr>
          <a:xfrm flipH="1">
            <a:off x="7379997" y="186714"/>
            <a:ext cx="45719" cy="1422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3" name="Rechteck 22"/>
          <p:cNvSpPr/>
          <p:nvPr/>
        </p:nvSpPr>
        <p:spPr>
          <a:xfrm flipH="1">
            <a:off x="4288583" y="3080416"/>
            <a:ext cx="45719" cy="1576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4" name="Rechteck 23"/>
          <p:cNvSpPr/>
          <p:nvPr/>
        </p:nvSpPr>
        <p:spPr>
          <a:xfrm flipH="1">
            <a:off x="7530348" y="3214963"/>
            <a:ext cx="45719" cy="149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TextBox 5">
            <a:extLst>
              <a:ext uri="{FF2B5EF4-FFF2-40B4-BE49-F238E27FC236}">
                <a16:creationId xmlns:a16="http://schemas.microsoft.com/office/drawing/2014/main" id="{56F6F3B6-46CF-4E21-BF16-292332E979E5}"/>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
        <p:nvSpPr>
          <p:cNvPr id="27" name="Inhaltsplatzhalter 2">
            <a:extLst>
              <a:ext uri="{FF2B5EF4-FFF2-40B4-BE49-F238E27FC236}">
                <a16:creationId xmlns:a16="http://schemas.microsoft.com/office/drawing/2014/main" id="{577BA58A-F8FC-456B-8F64-E99F3F9B3DBB}"/>
              </a:ext>
            </a:extLst>
          </p:cNvPr>
          <p:cNvSpPr txBox="1">
            <a:spLocks/>
          </p:cNvSpPr>
          <p:nvPr/>
        </p:nvSpPr>
        <p:spPr>
          <a:xfrm>
            <a:off x="203953" y="6211084"/>
            <a:ext cx="10515600" cy="78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How is the background of this EEG best described?</a:t>
            </a:r>
          </a:p>
        </p:txBody>
      </p:sp>
    </p:spTree>
    <p:extLst>
      <p:ext uri="{BB962C8B-B14F-4D97-AF65-F5344CB8AC3E}">
        <p14:creationId xmlns:p14="http://schemas.microsoft.com/office/powerpoint/2010/main" val="422175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document&#10;&#10;Description automatically generated">
            <a:extLst>
              <a:ext uri="{FF2B5EF4-FFF2-40B4-BE49-F238E27FC236}">
                <a16:creationId xmlns:a16="http://schemas.microsoft.com/office/drawing/2014/main" id="{07874F4E-B1CE-4293-8999-09AF84201B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411" y="-112800"/>
            <a:ext cx="9852512" cy="6365036"/>
          </a:xfrm>
        </p:spPr>
      </p:pic>
      <p:sp>
        <p:nvSpPr>
          <p:cNvPr id="15" name="Rechteck 14"/>
          <p:cNvSpPr/>
          <p:nvPr/>
        </p:nvSpPr>
        <p:spPr>
          <a:xfrm>
            <a:off x="3232299" y="4769320"/>
            <a:ext cx="45719" cy="1138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7" name="Rechteck 16"/>
          <p:cNvSpPr/>
          <p:nvPr/>
        </p:nvSpPr>
        <p:spPr>
          <a:xfrm>
            <a:off x="10796558" y="4746460"/>
            <a:ext cx="45719" cy="1138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9" name="TextBox 5">
            <a:extLst>
              <a:ext uri="{FF2B5EF4-FFF2-40B4-BE49-F238E27FC236}">
                <a16:creationId xmlns:a16="http://schemas.microsoft.com/office/drawing/2014/main" id="{56F6F3B6-46CF-4E21-BF16-292332E979E5}"/>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
        <p:nvSpPr>
          <p:cNvPr id="7" name="Inhaltsplatzhalter 2">
            <a:extLst>
              <a:ext uri="{FF2B5EF4-FFF2-40B4-BE49-F238E27FC236}">
                <a16:creationId xmlns:a16="http://schemas.microsoft.com/office/drawing/2014/main" id="{7855111F-5AAF-424D-AFF7-986E8817E7DE}"/>
              </a:ext>
            </a:extLst>
          </p:cNvPr>
          <p:cNvSpPr txBox="1">
            <a:spLocks/>
          </p:cNvSpPr>
          <p:nvPr/>
        </p:nvSpPr>
        <p:spPr>
          <a:xfrm>
            <a:off x="483411" y="6031726"/>
            <a:ext cx="8890788" cy="78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Continuous EEG with frequency asymmetry, marked (beta on right and theta with polymorphic delta slowing [boxes] on left)</a:t>
            </a:r>
            <a:endParaRPr lang="de-AT" dirty="0"/>
          </a:p>
        </p:txBody>
      </p:sp>
    </p:spTree>
    <p:extLst>
      <p:ext uri="{BB962C8B-B14F-4D97-AF65-F5344CB8AC3E}">
        <p14:creationId xmlns:p14="http://schemas.microsoft.com/office/powerpoint/2010/main" val="165732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383702" y="-156481"/>
            <a:ext cx="10326079" cy="6646460"/>
          </a:xfrm>
          <a:prstGeom prst="rect">
            <a:avLst/>
          </a:prstGeom>
        </p:spPr>
      </p:pic>
      <p:sp>
        <p:nvSpPr>
          <p:cNvPr id="3" name="Inhaltsplatzhalter 2">
            <a:extLst>
              <a:ext uri="{FF2B5EF4-FFF2-40B4-BE49-F238E27FC236}">
                <a16:creationId xmlns:a16="http://schemas.microsoft.com/office/drawing/2014/main" id="{3396C0C7-206F-4EA6-8B4B-90A9BCFED3F7}"/>
              </a:ext>
            </a:extLst>
          </p:cNvPr>
          <p:cNvSpPr txBox="1">
            <a:spLocks/>
          </p:cNvSpPr>
          <p:nvPr/>
        </p:nvSpPr>
        <p:spPr>
          <a:xfrm>
            <a:off x="264584" y="6469835"/>
            <a:ext cx="5086186" cy="699635"/>
          </a:xfrm>
          <a:prstGeom prst="rect">
            <a:avLst/>
          </a:prstGeom>
          <a:solidFill>
            <a:schemeClr val="bg1">
              <a:alpha val="48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How would you describe this EEG?</a:t>
            </a:r>
          </a:p>
          <a:p>
            <a:endParaRPr lang="de-AT" dirty="0"/>
          </a:p>
        </p:txBody>
      </p:sp>
    </p:spTree>
    <p:extLst>
      <p:ext uri="{BB962C8B-B14F-4D97-AF65-F5344CB8AC3E}">
        <p14:creationId xmlns:p14="http://schemas.microsoft.com/office/powerpoint/2010/main" val="346084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383702" y="-156481"/>
            <a:ext cx="10326079" cy="6646460"/>
          </a:xfrm>
          <a:prstGeom prst="rect">
            <a:avLst/>
          </a:prstGeom>
        </p:spPr>
      </p:pic>
      <p:pic>
        <p:nvPicPr>
          <p:cNvPr id="12" name="Grafik 11"/>
          <p:cNvPicPr>
            <a:picLocks noChangeAspect="1"/>
          </p:cNvPicPr>
          <p:nvPr/>
        </p:nvPicPr>
        <p:blipFill rotWithShape="1">
          <a:blip r:embed="rId3"/>
          <a:srcRect l="23231" t="66822" r="50468" b="15749"/>
          <a:stretch/>
        </p:blipFill>
        <p:spPr>
          <a:xfrm>
            <a:off x="4271749" y="1487606"/>
            <a:ext cx="5387274" cy="2297861"/>
          </a:xfrm>
          <a:prstGeom prst="rect">
            <a:avLst/>
          </a:prstGeom>
          <a:ln w="38100">
            <a:solidFill>
              <a:schemeClr val="accent1">
                <a:lumMod val="75000"/>
              </a:schemeClr>
            </a:solidFill>
          </a:ln>
        </p:spPr>
      </p:pic>
      <p:sp>
        <p:nvSpPr>
          <p:cNvPr id="13" name="Rechteck 12"/>
          <p:cNvSpPr/>
          <p:nvPr/>
        </p:nvSpPr>
        <p:spPr>
          <a:xfrm>
            <a:off x="2896069" y="4770447"/>
            <a:ext cx="2290079" cy="626434"/>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4" name="Gerader Verbinder 13"/>
          <p:cNvCxnSpPr/>
          <p:nvPr/>
        </p:nvCxnSpPr>
        <p:spPr>
          <a:xfrm flipH="1">
            <a:off x="5186148" y="3785467"/>
            <a:ext cx="4472875" cy="16114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V="1">
            <a:off x="2896069" y="2144175"/>
            <a:ext cx="1360151" cy="262626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4987316" y="3166748"/>
            <a:ext cx="37063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Freihandform 2"/>
          <p:cNvSpPr/>
          <p:nvPr/>
        </p:nvSpPr>
        <p:spPr>
          <a:xfrm>
            <a:off x="7986063" y="2922288"/>
            <a:ext cx="394049" cy="229852"/>
          </a:xfrm>
          <a:custGeom>
            <a:avLst/>
            <a:gdLst>
              <a:gd name="connsiteX0" fmla="*/ 492525 w 503307"/>
              <a:gd name="connsiteY0" fmla="*/ 195654 h 201198"/>
              <a:gd name="connsiteX1" fmla="*/ 342400 w 503307"/>
              <a:gd name="connsiteY1" fmla="*/ 86472 h 201198"/>
              <a:gd name="connsiteX2" fmla="*/ 192275 w 503307"/>
              <a:gd name="connsiteY2" fmla="*/ 31881 h 201198"/>
              <a:gd name="connsiteX3" fmla="*/ 164979 w 503307"/>
              <a:gd name="connsiteY3" fmla="*/ 4586 h 201198"/>
              <a:gd name="connsiteX4" fmla="*/ 55797 w 503307"/>
              <a:gd name="connsiteY4" fmla="*/ 127416 h 201198"/>
              <a:gd name="connsiteX5" fmla="*/ 28502 w 503307"/>
              <a:gd name="connsiteY5" fmla="*/ 182007 h 201198"/>
              <a:gd name="connsiteX6" fmla="*/ 492525 w 503307"/>
              <a:gd name="connsiteY6" fmla="*/ 195654 h 20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307" h="201198">
                <a:moveTo>
                  <a:pt x="492525" y="195654"/>
                </a:moveTo>
                <a:cubicBezTo>
                  <a:pt x="544841" y="179731"/>
                  <a:pt x="392442" y="113767"/>
                  <a:pt x="342400" y="86472"/>
                </a:cubicBezTo>
                <a:cubicBezTo>
                  <a:pt x="292358" y="59177"/>
                  <a:pt x="192275" y="31881"/>
                  <a:pt x="192275" y="31881"/>
                </a:cubicBezTo>
                <a:cubicBezTo>
                  <a:pt x="162705" y="18233"/>
                  <a:pt x="187725" y="-11336"/>
                  <a:pt x="164979" y="4586"/>
                </a:cubicBezTo>
                <a:cubicBezTo>
                  <a:pt x="142233" y="20508"/>
                  <a:pt x="78543" y="97846"/>
                  <a:pt x="55797" y="127416"/>
                </a:cubicBezTo>
                <a:cubicBezTo>
                  <a:pt x="33051" y="156986"/>
                  <a:pt x="-39737" y="175183"/>
                  <a:pt x="28502" y="182007"/>
                </a:cubicBezTo>
                <a:cubicBezTo>
                  <a:pt x="96741" y="188831"/>
                  <a:pt x="440209" y="211577"/>
                  <a:pt x="492525" y="195654"/>
                </a:cubicBez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7" name="Freihandform 26"/>
          <p:cNvSpPr/>
          <p:nvPr/>
        </p:nvSpPr>
        <p:spPr>
          <a:xfrm>
            <a:off x="7348443" y="3187555"/>
            <a:ext cx="202099" cy="183534"/>
          </a:xfrm>
          <a:custGeom>
            <a:avLst/>
            <a:gdLst>
              <a:gd name="connsiteX0" fmla="*/ 198769 w 199037"/>
              <a:gd name="connsiteY0" fmla="*/ 14195 h 232651"/>
              <a:gd name="connsiteX1" fmla="*/ 48644 w 199037"/>
              <a:gd name="connsiteY1" fmla="*/ 232559 h 232651"/>
              <a:gd name="connsiteX2" fmla="*/ 7700 w 199037"/>
              <a:gd name="connsiteY2" fmla="*/ 41490 h 232651"/>
              <a:gd name="connsiteX3" fmla="*/ 198769 w 199037"/>
              <a:gd name="connsiteY3" fmla="*/ 14195 h 232651"/>
            </a:gdLst>
            <a:ahLst/>
            <a:cxnLst>
              <a:cxn ang="0">
                <a:pos x="connsiteX0" y="connsiteY0"/>
              </a:cxn>
              <a:cxn ang="0">
                <a:pos x="connsiteX1" y="connsiteY1"/>
              </a:cxn>
              <a:cxn ang="0">
                <a:pos x="connsiteX2" y="connsiteY2"/>
              </a:cxn>
              <a:cxn ang="0">
                <a:pos x="connsiteX3" y="connsiteY3"/>
              </a:cxn>
            </a:cxnLst>
            <a:rect l="l" t="t" r="r" b="b"/>
            <a:pathLst>
              <a:path w="199037" h="232651">
                <a:moveTo>
                  <a:pt x="198769" y="14195"/>
                </a:moveTo>
                <a:cubicBezTo>
                  <a:pt x="205593" y="46040"/>
                  <a:pt x="80489" y="228010"/>
                  <a:pt x="48644" y="232559"/>
                </a:cubicBezTo>
                <a:cubicBezTo>
                  <a:pt x="16799" y="237108"/>
                  <a:pt x="-15046" y="73335"/>
                  <a:pt x="7700" y="41490"/>
                </a:cubicBezTo>
                <a:cubicBezTo>
                  <a:pt x="30446" y="9645"/>
                  <a:pt x="191945" y="-17650"/>
                  <a:pt x="198769" y="1419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8" name="Freihandform 27"/>
          <p:cNvSpPr/>
          <p:nvPr/>
        </p:nvSpPr>
        <p:spPr>
          <a:xfrm>
            <a:off x="6998436" y="2863465"/>
            <a:ext cx="253325" cy="289817"/>
          </a:xfrm>
          <a:custGeom>
            <a:avLst/>
            <a:gdLst>
              <a:gd name="connsiteX0" fmla="*/ 237437 w 242237"/>
              <a:gd name="connsiteY0" fmla="*/ 275520 h 299278"/>
              <a:gd name="connsiteX1" fmla="*/ 155551 w 242237"/>
              <a:gd name="connsiteY1" fmla="*/ 29860 h 299278"/>
              <a:gd name="connsiteX2" fmla="*/ 73664 w 242237"/>
              <a:gd name="connsiteY2" fmla="*/ 29860 h 299278"/>
              <a:gd name="connsiteX3" fmla="*/ 5425 w 242237"/>
              <a:gd name="connsiteY3" fmla="*/ 261872 h 299278"/>
              <a:gd name="connsiteX4" fmla="*/ 237437 w 242237"/>
              <a:gd name="connsiteY4" fmla="*/ 275520 h 299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37" h="299278">
                <a:moveTo>
                  <a:pt x="237437" y="275520"/>
                </a:moveTo>
                <a:cubicBezTo>
                  <a:pt x="262458" y="236851"/>
                  <a:pt x="182846" y="70803"/>
                  <a:pt x="155551" y="29860"/>
                </a:cubicBezTo>
                <a:cubicBezTo>
                  <a:pt x="128256" y="-11083"/>
                  <a:pt x="98685" y="-8809"/>
                  <a:pt x="73664" y="29860"/>
                </a:cubicBezTo>
                <a:cubicBezTo>
                  <a:pt x="48643" y="68529"/>
                  <a:pt x="-19596" y="220929"/>
                  <a:pt x="5425" y="261872"/>
                </a:cubicBezTo>
                <a:cubicBezTo>
                  <a:pt x="30446" y="302815"/>
                  <a:pt x="212416" y="314189"/>
                  <a:pt x="237437" y="275520"/>
                </a:cubicBez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9" name="Freihandform 28"/>
          <p:cNvSpPr/>
          <p:nvPr/>
        </p:nvSpPr>
        <p:spPr>
          <a:xfrm>
            <a:off x="6768588" y="3195938"/>
            <a:ext cx="185544" cy="161436"/>
          </a:xfrm>
          <a:custGeom>
            <a:avLst/>
            <a:gdLst>
              <a:gd name="connsiteX0" fmla="*/ 137179 w 141271"/>
              <a:gd name="connsiteY0" fmla="*/ 15874 h 206967"/>
              <a:gd name="connsiteX1" fmla="*/ 96236 w 141271"/>
              <a:gd name="connsiteY1" fmla="*/ 206942 h 206967"/>
              <a:gd name="connsiteX2" fmla="*/ 702 w 141271"/>
              <a:gd name="connsiteY2" fmla="*/ 29521 h 206967"/>
              <a:gd name="connsiteX3" fmla="*/ 137179 w 141271"/>
              <a:gd name="connsiteY3" fmla="*/ 15874 h 206967"/>
            </a:gdLst>
            <a:ahLst/>
            <a:cxnLst>
              <a:cxn ang="0">
                <a:pos x="connsiteX0" y="connsiteY0"/>
              </a:cxn>
              <a:cxn ang="0">
                <a:pos x="connsiteX1" y="connsiteY1"/>
              </a:cxn>
              <a:cxn ang="0">
                <a:pos x="connsiteX2" y="connsiteY2"/>
              </a:cxn>
              <a:cxn ang="0">
                <a:pos x="connsiteX3" y="connsiteY3"/>
              </a:cxn>
            </a:cxnLst>
            <a:rect l="l" t="t" r="r" b="b"/>
            <a:pathLst>
              <a:path w="141271" h="206967">
                <a:moveTo>
                  <a:pt x="137179" y="15874"/>
                </a:moveTo>
                <a:cubicBezTo>
                  <a:pt x="153101" y="45444"/>
                  <a:pt x="118982" y="204668"/>
                  <a:pt x="96236" y="206942"/>
                </a:cubicBezTo>
                <a:cubicBezTo>
                  <a:pt x="73490" y="209216"/>
                  <a:pt x="-8396" y="56816"/>
                  <a:pt x="702" y="29521"/>
                </a:cubicBezTo>
                <a:cubicBezTo>
                  <a:pt x="9800" y="2226"/>
                  <a:pt x="121257" y="-13696"/>
                  <a:pt x="137179" y="15874"/>
                </a:cubicBez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0" name="Freihandform 29"/>
          <p:cNvSpPr/>
          <p:nvPr/>
        </p:nvSpPr>
        <p:spPr>
          <a:xfrm>
            <a:off x="6244339" y="2852325"/>
            <a:ext cx="167350" cy="324425"/>
          </a:xfrm>
          <a:custGeom>
            <a:avLst/>
            <a:gdLst>
              <a:gd name="connsiteX0" fmla="*/ 183757 w 187316"/>
              <a:gd name="connsiteY0" fmla="*/ 313956 h 357057"/>
              <a:gd name="connsiteX1" fmla="*/ 129165 w 187316"/>
              <a:gd name="connsiteY1" fmla="*/ 57 h 357057"/>
              <a:gd name="connsiteX2" fmla="*/ 6336 w 187316"/>
              <a:gd name="connsiteY2" fmla="*/ 341251 h 357057"/>
              <a:gd name="connsiteX3" fmla="*/ 33631 w 187316"/>
              <a:gd name="connsiteY3" fmla="*/ 300308 h 357057"/>
              <a:gd name="connsiteX4" fmla="*/ 183757 w 187316"/>
              <a:gd name="connsiteY4" fmla="*/ 313956 h 35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16" h="357057">
                <a:moveTo>
                  <a:pt x="183757" y="313956"/>
                </a:moveTo>
                <a:cubicBezTo>
                  <a:pt x="199679" y="263914"/>
                  <a:pt x="158735" y="-4492"/>
                  <a:pt x="129165" y="57"/>
                </a:cubicBezTo>
                <a:cubicBezTo>
                  <a:pt x="99595" y="4606"/>
                  <a:pt x="22258" y="291209"/>
                  <a:pt x="6336" y="341251"/>
                </a:cubicBezTo>
                <a:cubicBezTo>
                  <a:pt x="-9586" y="391293"/>
                  <a:pt x="6335" y="307132"/>
                  <a:pt x="33631" y="300308"/>
                </a:cubicBezTo>
                <a:cubicBezTo>
                  <a:pt x="60927" y="293484"/>
                  <a:pt x="167835" y="363998"/>
                  <a:pt x="183757" y="313956"/>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Freihandform 30"/>
          <p:cNvSpPr/>
          <p:nvPr/>
        </p:nvSpPr>
        <p:spPr>
          <a:xfrm>
            <a:off x="5708845" y="3187555"/>
            <a:ext cx="429711" cy="380847"/>
          </a:xfrm>
          <a:custGeom>
            <a:avLst/>
            <a:gdLst>
              <a:gd name="connsiteX0" fmla="*/ 419000 w 429711"/>
              <a:gd name="connsiteY0" fmla="*/ 20574 h 422695"/>
              <a:gd name="connsiteX1" fmla="*/ 309818 w 429711"/>
              <a:gd name="connsiteY1" fmla="*/ 348120 h 422695"/>
              <a:gd name="connsiteX2" fmla="*/ 159692 w 429711"/>
              <a:gd name="connsiteY2" fmla="*/ 416359 h 422695"/>
              <a:gd name="connsiteX3" fmla="*/ 146045 w 429711"/>
              <a:gd name="connsiteY3" fmla="*/ 238938 h 422695"/>
              <a:gd name="connsiteX4" fmla="*/ 23215 w 429711"/>
              <a:gd name="connsiteY4" fmla="*/ 238938 h 422695"/>
              <a:gd name="connsiteX5" fmla="*/ 9567 w 429711"/>
              <a:gd name="connsiteY5" fmla="*/ 47869 h 422695"/>
              <a:gd name="connsiteX6" fmla="*/ 36862 w 429711"/>
              <a:gd name="connsiteY6" fmla="*/ 34221 h 422695"/>
              <a:gd name="connsiteX7" fmla="*/ 419000 w 429711"/>
              <a:gd name="connsiteY7" fmla="*/ 20574 h 42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11" h="422695">
                <a:moveTo>
                  <a:pt x="419000" y="20574"/>
                </a:moveTo>
                <a:cubicBezTo>
                  <a:pt x="464493" y="72891"/>
                  <a:pt x="353036" y="282156"/>
                  <a:pt x="309818" y="348120"/>
                </a:cubicBezTo>
                <a:cubicBezTo>
                  <a:pt x="266600" y="414084"/>
                  <a:pt x="186987" y="434556"/>
                  <a:pt x="159692" y="416359"/>
                </a:cubicBezTo>
                <a:cubicBezTo>
                  <a:pt x="132397" y="398162"/>
                  <a:pt x="168791" y="268508"/>
                  <a:pt x="146045" y="238938"/>
                </a:cubicBezTo>
                <a:cubicBezTo>
                  <a:pt x="123299" y="209368"/>
                  <a:pt x="45961" y="270783"/>
                  <a:pt x="23215" y="238938"/>
                </a:cubicBezTo>
                <a:cubicBezTo>
                  <a:pt x="469" y="207093"/>
                  <a:pt x="9567" y="47869"/>
                  <a:pt x="9567" y="47869"/>
                </a:cubicBezTo>
                <a:cubicBezTo>
                  <a:pt x="11842" y="13749"/>
                  <a:pt x="-26827" y="36496"/>
                  <a:pt x="36862" y="34221"/>
                </a:cubicBezTo>
                <a:cubicBezTo>
                  <a:pt x="100551" y="31946"/>
                  <a:pt x="373507" y="-31743"/>
                  <a:pt x="419000" y="20574"/>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2" name="Freihandform 31"/>
          <p:cNvSpPr/>
          <p:nvPr/>
        </p:nvSpPr>
        <p:spPr>
          <a:xfrm>
            <a:off x="5340872" y="2742022"/>
            <a:ext cx="316720" cy="411260"/>
          </a:xfrm>
          <a:custGeom>
            <a:avLst/>
            <a:gdLst>
              <a:gd name="connsiteX0" fmla="*/ 11875 w 377880"/>
              <a:gd name="connsiteY0" fmla="*/ 382259 h 411260"/>
              <a:gd name="connsiteX1" fmla="*/ 93761 w 377880"/>
              <a:gd name="connsiteY1" fmla="*/ 163895 h 411260"/>
              <a:gd name="connsiteX2" fmla="*/ 189296 w 377880"/>
              <a:gd name="connsiteY2" fmla="*/ 327668 h 411260"/>
              <a:gd name="connsiteX3" fmla="*/ 243887 w 377880"/>
              <a:gd name="connsiteY3" fmla="*/ 327668 h 411260"/>
              <a:gd name="connsiteX4" fmla="*/ 284830 w 377880"/>
              <a:gd name="connsiteY4" fmla="*/ 122 h 411260"/>
              <a:gd name="connsiteX5" fmla="*/ 366717 w 377880"/>
              <a:gd name="connsiteY5" fmla="*/ 368611 h 411260"/>
              <a:gd name="connsiteX6" fmla="*/ 11875 w 377880"/>
              <a:gd name="connsiteY6" fmla="*/ 382259 h 4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880" h="411260">
                <a:moveTo>
                  <a:pt x="11875" y="382259"/>
                </a:moveTo>
                <a:cubicBezTo>
                  <a:pt x="-33618" y="348140"/>
                  <a:pt x="64191" y="172993"/>
                  <a:pt x="93761" y="163895"/>
                </a:cubicBezTo>
                <a:cubicBezTo>
                  <a:pt x="123331" y="154797"/>
                  <a:pt x="189296" y="327668"/>
                  <a:pt x="189296" y="327668"/>
                </a:cubicBezTo>
                <a:cubicBezTo>
                  <a:pt x="214317" y="354963"/>
                  <a:pt x="227965" y="382259"/>
                  <a:pt x="243887" y="327668"/>
                </a:cubicBezTo>
                <a:cubicBezTo>
                  <a:pt x="259809" y="273077"/>
                  <a:pt x="264358" y="-6702"/>
                  <a:pt x="284830" y="122"/>
                </a:cubicBezTo>
                <a:cubicBezTo>
                  <a:pt x="305302" y="6946"/>
                  <a:pt x="412210" y="307196"/>
                  <a:pt x="366717" y="368611"/>
                </a:cubicBezTo>
                <a:cubicBezTo>
                  <a:pt x="321224" y="430026"/>
                  <a:pt x="57368" y="416378"/>
                  <a:pt x="11875" y="382259"/>
                </a:cubicBez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3" name="Freihandform 32"/>
          <p:cNvSpPr/>
          <p:nvPr/>
        </p:nvSpPr>
        <p:spPr>
          <a:xfrm>
            <a:off x="4929365" y="2975908"/>
            <a:ext cx="295618" cy="193524"/>
          </a:xfrm>
          <a:custGeom>
            <a:avLst/>
            <a:gdLst>
              <a:gd name="connsiteX0" fmla="*/ 10484 w 295618"/>
              <a:gd name="connsiteY0" fmla="*/ 150232 h 193524"/>
              <a:gd name="connsiteX1" fmla="*/ 65075 w 295618"/>
              <a:gd name="connsiteY1" fmla="*/ 109289 h 193524"/>
              <a:gd name="connsiteX2" fmla="*/ 146961 w 295618"/>
              <a:gd name="connsiteY2" fmla="*/ 191175 h 193524"/>
              <a:gd name="connsiteX3" fmla="*/ 242495 w 295618"/>
              <a:gd name="connsiteY3" fmla="*/ 107 h 193524"/>
              <a:gd name="connsiteX4" fmla="*/ 283439 w 295618"/>
              <a:gd name="connsiteY4" fmla="*/ 163880 h 193524"/>
              <a:gd name="connsiteX5" fmla="*/ 10484 w 295618"/>
              <a:gd name="connsiteY5" fmla="*/ 150232 h 19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18" h="193524">
                <a:moveTo>
                  <a:pt x="10484" y="150232"/>
                </a:moveTo>
                <a:cubicBezTo>
                  <a:pt x="-25910" y="141134"/>
                  <a:pt x="42329" y="102465"/>
                  <a:pt x="65075" y="109289"/>
                </a:cubicBezTo>
                <a:cubicBezTo>
                  <a:pt x="87821" y="116113"/>
                  <a:pt x="117391" y="209372"/>
                  <a:pt x="146961" y="191175"/>
                </a:cubicBezTo>
                <a:cubicBezTo>
                  <a:pt x="176531" y="172978"/>
                  <a:pt x="219749" y="4656"/>
                  <a:pt x="242495" y="107"/>
                </a:cubicBezTo>
                <a:cubicBezTo>
                  <a:pt x="265241" y="-4442"/>
                  <a:pt x="319833" y="136585"/>
                  <a:pt x="283439" y="163880"/>
                </a:cubicBezTo>
                <a:cubicBezTo>
                  <a:pt x="247045" y="191175"/>
                  <a:pt x="46878" y="159330"/>
                  <a:pt x="10484" y="1502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4" name="Freihandform 33"/>
          <p:cNvSpPr/>
          <p:nvPr/>
        </p:nvSpPr>
        <p:spPr>
          <a:xfrm>
            <a:off x="5224983" y="3152139"/>
            <a:ext cx="85503" cy="162818"/>
          </a:xfrm>
          <a:custGeom>
            <a:avLst/>
            <a:gdLst>
              <a:gd name="connsiteX0" fmla="*/ 125 w 75666"/>
              <a:gd name="connsiteY0" fmla="*/ 27789 h 69457"/>
              <a:gd name="connsiteX1" fmla="*/ 68364 w 75666"/>
              <a:gd name="connsiteY1" fmla="*/ 68733 h 69457"/>
              <a:gd name="connsiteX2" fmla="*/ 54716 w 75666"/>
              <a:gd name="connsiteY2" fmla="*/ 14142 h 69457"/>
              <a:gd name="connsiteX3" fmla="*/ 125 w 75666"/>
              <a:gd name="connsiteY3" fmla="*/ 27789 h 69457"/>
            </a:gdLst>
            <a:ahLst/>
            <a:cxnLst>
              <a:cxn ang="0">
                <a:pos x="connsiteX0" y="connsiteY0"/>
              </a:cxn>
              <a:cxn ang="0">
                <a:pos x="connsiteX1" y="connsiteY1"/>
              </a:cxn>
              <a:cxn ang="0">
                <a:pos x="connsiteX2" y="connsiteY2"/>
              </a:cxn>
              <a:cxn ang="0">
                <a:pos x="connsiteX3" y="connsiteY3"/>
              </a:cxn>
            </a:cxnLst>
            <a:rect l="l" t="t" r="r" b="b"/>
            <a:pathLst>
              <a:path w="75666" h="69457">
                <a:moveTo>
                  <a:pt x="125" y="27789"/>
                </a:moveTo>
                <a:cubicBezTo>
                  <a:pt x="2400" y="36888"/>
                  <a:pt x="42629" y="75166"/>
                  <a:pt x="68364" y="68733"/>
                </a:cubicBezTo>
                <a:cubicBezTo>
                  <a:pt x="86561" y="64184"/>
                  <a:pt x="66433" y="28789"/>
                  <a:pt x="54716" y="14142"/>
                </a:cubicBezTo>
                <a:cubicBezTo>
                  <a:pt x="26836" y="-20708"/>
                  <a:pt x="-2150" y="18690"/>
                  <a:pt x="125" y="27789"/>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5" name="Freihandform 34"/>
          <p:cNvSpPr/>
          <p:nvPr/>
        </p:nvSpPr>
        <p:spPr>
          <a:xfrm>
            <a:off x="7756307" y="3166281"/>
            <a:ext cx="185484" cy="50463"/>
          </a:xfrm>
          <a:custGeom>
            <a:avLst/>
            <a:gdLst>
              <a:gd name="connsiteX0" fmla="*/ 22916 w 148530"/>
              <a:gd name="connsiteY0" fmla="*/ 0 h 27295"/>
              <a:gd name="connsiteX1" fmla="*/ 145746 w 148530"/>
              <a:gd name="connsiteY1" fmla="*/ 13647 h 27295"/>
              <a:gd name="connsiteX2" fmla="*/ 104802 w 148530"/>
              <a:gd name="connsiteY2" fmla="*/ 27295 h 27295"/>
              <a:gd name="connsiteX3" fmla="*/ 9268 w 148530"/>
              <a:gd name="connsiteY3" fmla="*/ 13647 h 27295"/>
              <a:gd name="connsiteX4" fmla="*/ 22916 w 148530"/>
              <a:gd name="connsiteY4" fmla="*/ 0 h 2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30" h="27295">
                <a:moveTo>
                  <a:pt x="22916" y="0"/>
                </a:moveTo>
                <a:cubicBezTo>
                  <a:pt x="45662" y="0"/>
                  <a:pt x="106665" y="620"/>
                  <a:pt x="145746" y="13647"/>
                </a:cubicBezTo>
                <a:cubicBezTo>
                  <a:pt x="159394" y="18196"/>
                  <a:pt x="119188" y="27295"/>
                  <a:pt x="104802" y="27295"/>
                </a:cubicBezTo>
                <a:cubicBezTo>
                  <a:pt x="72634" y="27295"/>
                  <a:pt x="39785" y="23820"/>
                  <a:pt x="9268" y="13647"/>
                </a:cubicBezTo>
                <a:cubicBezTo>
                  <a:pt x="-7995" y="7892"/>
                  <a:pt x="170" y="0"/>
                  <a:pt x="22916"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6" name="Rechteck 35"/>
          <p:cNvSpPr/>
          <p:nvPr/>
        </p:nvSpPr>
        <p:spPr>
          <a:xfrm>
            <a:off x="5668535" y="2136590"/>
            <a:ext cx="3955847" cy="605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7" name="Rechteck 36"/>
          <p:cNvSpPr/>
          <p:nvPr/>
        </p:nvSpPr>
        <p:spPr>
          <a:xfrm>
            <a:off x="4286571" y="2149197"/>
            <a:ext cx="1034088" cy="773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8" name="Rechteck 37"/>
          <p:cNvSpPr/>
          <p:nvPr/>
        </p:nvSpPr>
        <p:spPr>
          <a:xfrm>
            <a:off x="6244339" y="3464073"/>
            <a:ext cx="3404913" cy="30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9" name="Rechteck 38"/>
          <p:cNvSpPr/>
          <p:nvPr/>
        </p:nvSpPr>
        <p:spPr>
          <a:xfrm>
            <a:off x="4287561" y="3591475"/>
            <a:ext cx="1042368" cy="17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0" name="Rechteck 39"/>
          <p:cNvSpPr/>
          <p:nvPr/>
        </p:nvSpPr>
        <p:spPr>
          <a:xfrm>
            <a:off x="4960539" y="2136902"/>
            <a:ext cx="1034088" cy="235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1" name="Rechteck 40"/>
          <p:cNvSpPr/>
          <p:nvPr/>
        </p:nvSpPr>
        <p:spPr>
          <a:xfrm>
            <a:off x="4480664" y="2372143"/>
            <a:ext cx="1034088" cy="412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2" name="Rechteck 41"/>
          <p:cNvSpPr/>
          <p:nvPr/>
        </p:nvSpPr>
        <p:spPr>
          <a:xfrm>
            <a:off x="5104468" y="2243564"/>
            <a:ext cx="1034088" cy="26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3" name="Rechteck 42"/>
          <p:cNvSpPr/>
          <p:nvPr/>
        </p:nvSpPr>
        <p:spPr>
          <a:xfrm>
            <a:off x="5354563" y="3193324"/>
            <a:ext cx="81149" cy="575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4" name="Rechteck 43"/>
          <p:cNvSpPr/>
          <p:nvPr/>
        </p:nvSpPr>
        <p:spPr>
          <a:xfrm>
            <a:off x="6148145" y="2361239"/>
            <a:ext cx="81149" cy="575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50" name="Gerader Verbinder 49"/>
          <p:cNvCxnSpPr/>
          <p:nvPr/>
        </p:nvCxnSpPr>
        <p:spPr>
          <a:xfrm>
            <a:off x="4870622" y="2227188"/>
            <a:ext cx="1281" cy="9249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flipH="1">
            <a:off x="8582474" y="2254522"/>
            <a:ext cx="12394" cy="116361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Rechteck 51"/>
          <p:cNvSpPr/>
          <p:nvPr/>
        </p:nvSpPr>
        <p:spPr>
          <a:xfrm>
            <a:off x="4286571" y="1483091"/>
            <a:ext cx="5337811" cy="773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6" name="Textfeld 55"/>
          <p:cNvSpPr txBox="1"/>
          <p:nvPr/>
        </p:nvSpPr>
        <p:spPr>
          <a:xfrm>
            <a:off x="5367312" y="1603279"/>
            <a:ext cx="2886023" cy="523220"/>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Higher voltage activity qualifies as bursts: ≥0.5s AND ≥ 4 phases</a:t>
            </a:r>
            <a:endParaRPr lang="de-AT" sz="1400" dirty="0">
              <a:solidFill>
                <a:schemeClr val="accent1">
                  <a:lumMod val="75000"/>
                </a:schemeClr>
              </a:solidFill>
            </a:endParaRPr>
          </a:p>
        </p:txBody>
      </p:sp>
      <p:cxnSp>
        <p:nvCxnSpPr>
          <p:cNvPr id="58" name="Gerade Verbindung mit Pfeil 57"/>
          <p:cNvCxnSpPr/>
          <p:nvPr/>
        </p:nvCxnSpPr>
        <p:spPr>
          <a:xfrm flipH="1" flipV="1">
            <a:off x="4854273" y="2372143"/>
            <a:ext cx="3749609" cy="8185"/>
          </a:xfrm>
          <a:prstGeom prst="straightConnector1">
            <a:avLst/>
          </a:prstGeom>
          <a:ln w="63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4" name="Textfeld 63"/>
          <p:cNvSpPr txBox="1"/>
          <p:nvPr/>
        </p:nvSpPr>
        <p:spPr>
          <a:xfrm>
            <a:off x="6354282" y="3493262"/>
            <a:ext cx="1587509" cy="307777"/>
          </a:xfrm>
          <a:prstGeom prst="rect">
            <a:avLst/>
          </a:prstGeom>
          <a:noFill/>
          <a:ln>
            <a:noFill/>
          </a:ln>
        </p:spPr>
        <p:txBody>
          <a:bodyPr wrap="square" rtlCol="0">
            <a:spAutoFit/>
          </a:bodyPr>
          <a:lstStyle/>
          <a:p>
            <a:r>
              <a:rPr lang="de-DE" sz="1400" dirty="0">
                <a:solidFill>
                  <a:schemeClr val="accent1">
                    <a:lumMod val="75000"/>
                  </a:schemeClr>
                </a:solidFill>
              </a:rPr>
              <a:t>about 10 phases</a:t>
            </a:r>
          </a:p>
        </p:txBody>
      </p:sp>
      <p:sp>
        <p:nvSpPr>
          <p:cNvPr id="47" name="Textfeld 46"/>
          <p:cNvSpPr txBox="1"/>
          <p:nvPr/>
        </p:nvSpPr>
        <p:spPr>
          <a:xfrm>
            <a:off x="8302108" y="80338"/>
            <a:ext cx="3772921" cy="1169551"/>
          </a:xfrm>
          <a:prstGeom prst="rect">
            <a:avLst/>
          </a:prstGeom>
          <a:solidFill>
            <a:schemeClr val="bg1"/>
          </a:solidFill>
          <a:ln>
            <a:solidFill>
              <a:schemeClr val="tx1"/>
            </a:solidFill>
          </a:ln>
        </p:spPr>
        <p:txBody>
          <a:bodyPr wrap="square" rtlCol="0">
            <a:spAutoFit/>
          </a:bodyPr>
          <a:lstStyle/>
          <a:p>
            <a:r>
              <a:rPr lang="de-DE" sz="1400" dirty="0"/>
              <a:t>Burst-attenuation pattern: Bursts (&gt;0.5 sec AND &gt;3 phases) of generalized activity; inbetween bursts there is lower amplitude activity (&lt;50% of the higher amplitude portion/ bursts, but ≥10 µV i.e., attenuation, not suppression).</a:t>
            </a:r>
          </a:p>
        </p:txBody>
      </p:sp>
      <p:sp>
        <p:nvSpPr>
          <p:cNvPr id="49" name="Textfeld 48"/>
          <p:cNvSpPr txBox="1"/>
          <p:nvPr/>
        </p:nvSpPr>
        <p:spPr>
          <a:xfrm>
            <a:off x="4580176" y="5796329"/>
            <a:ext cx="3077922" cy="276999"/>
          </a:xfrm>
          <a:prstGeom prst="rect">
            <a:avLst/>
          </a:prstGeom>
          <a:solidFill>
            <a:schemeClr val="accent1">
              <a:lumMod val="60000"/>
              <a:lumOff val="40000"/>
            </a:schemeClr>
          </a:solidFill>
          <a:ln>
            <a:solidFill>
              <a:schemeClr val="tx1"/>
            </a:solidFill>
          </a:ln>
        </p:spPr>
        <p:txBody>
          <a:bodyPr wrap="square" rtlCol="0">
            <a:spAutoFit/>
          </a:bodyPr>
          <a:lstStyle/>
          <a:p>
            <a:pPr algn="ctr"/>
            <a:r>
              <a:rPr lang="de-DE" sz="1200" dirty="0"/>
              <a:t>ATTENUATION: 3 s</a:t>
            </a:r>
            <a:endParaRPr lang="de-AT" sz="1200" dirty="0"/>
          </a:p>
        </p:txBody>
      </p:sp>
      <p:sp>
        <p:nvSpPr>
          <p:cNvPr id="53" name="Textfeld 52"/>
          <p:cNvSpPr txBox="1"/>
          <p:nvPr/>
        </p:nvSpPr>
        <p:spPr>
          <a:xfrm>
            <a:off x="3025358" y="5796331"/>
            <a:ext cx="1554817" cy="275355"/>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1200" dirty="0"/>
              <a:t>BURST: 1.5 s</a:t>
            </a:r>
            <a:endParaRPr lang="de-AT" sz="1200" dirty="0"/>
          </a:p>
        </p:txBody>
      </p:sp>
      <p:sp>
        <p:nvSpPr>
          <p:cNvPr id="54" name="Textfeld 53"/>
          <p:cNvSpPr txBox="1"/>
          <p:nvPr/>
        </p:nvSpPr>
        <p:spPr>
          <a:xfrm>
            <a:off x="7658099" y="5796327"/>
            <a:ext cx="1270931" cy="277001"/>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1200" dirty="0"/>
              <a:t>BURST: 1 s</a:t>
            </a:r>
            <a:endParaRPr lang="de-AT" sz="1200" dirty="0"/>
          </a:p>
        </p:txBody>
      </p:sp>
      <p:sp>
        <p:nvSpPr>
          <p:cNvPr id="55" name="Textfeld 54"/>
          <p:cNvSpPr txBox="1"/>
          <p:nvPr/>
        </p:nvSpPr>
        <p:spPr>
          <a:xfrm>
            <a:off x="8929031" y="5796327"/>
            <a:ext cx="1780750" cy="276999"/>
          </a:xfrm>
          <a:prstGeom prst="rect">
            <a:avLst/>
          </a:prstGeom>
          <a:solidFill>
            <a:schemeClr val="accent1">
              <a:lumMod val="60000"/>
              <a:lumOff val="40000"/>
            </a:schemeClr>
          </a:solidFill>
          <a:ln>
            <a:solidFill>
              <a:schemeClr val="tx1"/>
            </a:solidFill>
          </a:ln>
        </p:spPr>
        <p:txBody>
          <a:bodyPr wrap="square" rtlCol="0">
            <a:spAutoFit/>
          </a:bodyPr>
          <a:lstStyle/>
          <a:p>
            <a:pPr algn="ctr"/>
            <a:r>
              <a:rPr lang="de-DE" sz="1200" dirty="0"/>
              <a:t>A: 2 s</a:t>
            </a:r>
            <a:endParaRPr lang="de-AT" sz="1200" dirty="0"/>
          </a:p>
        </p:txBody>
      </p:sp>
      <p:sp>
        <p:nvSpPr>
          <p:cNvPr id="57" name="Textfeld 56"/>
          <p:cNvSpPr txBox="1"/>
          <p:nvPr/>
        </p:nvSpPr>
        <p:spPr>
          <a:xfrm>
            <a:off x="473642" y="5797971"/>
            <a:ext cx="2551716" cy="275355"/>
          </a:xfrm>
          <a:prstGeom prst="rect">
            <a:avLst/>
          </a:prstGeom>
          <a:solidFill>
            <a:schemeClr val="accent1">
              <a:lumMod val="60000"/>
              <a:lumOff val="40000"/>
            </a:schemeClr>
          </a:solidFill>
          <a:ln>
            <a:solidFill>
              <a:schemeClr val="tx1"/>
            </a:solidFill>
          </a:ln>
        </p:spPr>
        <p:txBody>
          <a:bodyPr wrap="square" rtlCol="0">
            <a:spAutoFit/>
          </a:bodyPr>
          <a:lstStyle/>
          <a:p>
            <a:pPr algn="ctr"/>
            <a:r>
              <a:rPr lang="de-DE" sz="1200" dirty="0"/>
              <a:t>ATTENUATION (amplit. ≥10 µV): 2.5 s</a:t>
            </a:r>
            <a:endParaRPr lang="de-AT" sz="1200" dirty="0"/>
          </a:p>
        </p:txBody>
      </p:sp>
      <p:sp>
        <p:nvSpPr>
          <p:cNvPr id="61" name="Textfeld 60"/>
          <p:cNvSpPr txBox="1"/>
          <p:nvPr/>
        </p:nvSpPr>
        <p:spPr>
          <a:xfrm>
            <a:off x="44486" y="6124056"/>
            <a:ext cx="12030543" cy="738664"/>
          </a:xfrm>
          <a:prstGeom prst="rect">
            <a:avLst/>
          </a:prstGeom>
          <a:solidFill>
            <a:schemeClr val="bg1"/>
          </a:solidFill>
          <a:ln>
            <a:noFill/>
          </a:ln>
        </p:spPr>
        <p:txBody>
          <a:bodyPr wrap="square" rtlCol="0">
            <a:spAutoFit/>
          </a:bodyPr>
          <a:lstStyle/>
          <a:p>
            <a:r>
              <a:rPr lang="de-DE" sz="2400" dirty="0"/>
              <a:t>Burst-attenuation pattern </a:t>
            </a:r>
          </a:p>
          <a:p>
            <a:r>
              <a:rPr lang="de-DE" dirty="0"/>
              <a:t>Bursts: generalized. Attenuation percent = 7.5s/10s = 75% (i.e., between 50-99%, qualifying as burst suppression/attenuation)  </a:t>
            </a:r>
            <a:endParaRPr lang="de-AT" dirty="0"/>
          </a:p>
        </p:txBody>
      </p:sp>
    </p:spTree>
    <p:extLst>
      <p:ext uri="{BB962C8B-B14F-4D97-AF65-F5344CB8AC3E}">
        <p14:creationId xmlns:p14="http://schemas.microsoft.com/office/powerpoint/2010/main" val="360545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383702" y="-156481"/>
            <a:ext cx="10326079" cy="6646460"/>
          </a:xfrm>
          <a:prstGeom prst="rect">
            <a:avLst/>
          </a:prstGeom>
        </p:spPr>
      </p:pic>
      <p:sp>
        <p:nvSpPr>
          <p:cNvPr id="13" name="Rechteck 12"/>
          <p:cNvSpPr/>
          <p:nvPr/>
        </p:nvSpPr>
        <p:spPr>
          <a:xfrm>
            <a:off x="4790364" y="1508648"/>
            <a:ext cx="5240740" cy="1427686"/>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4" name="Gerader Verbinder 13"/>
          <p:cNvCxnSpPr/>
          <p:nvPr/>
        </p:nvCxnSpPr>
        <p:spPr>
          <a:xfrm flipH="1">
            <a:off x="5186148" y="3785467"/>
            <a:ext cx="4472875" cy="16114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V="1">
            <a:off x="1281202" y="1508650"/>
            <a:ext cx="3509162" cy="20728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Grafik 44"/>
          <p:cNvPicPr>
            <a:picLocks noChangeAspect="1"/>
          </p:cNvPicPr>
          <p:nvPr/>
        </p:nvPicPr>
        <p:blipFill rotWithShape="1">
          <a:blip r:embed="rId3"/>
          <a:srcRect l="40142" t="25522" r="4216" b="48982"/>
          <a:stretch/>
        </p:blipFill>
        <p:spPr>
          <a:xfrm>
            <a:off x="1281202" y="3583173"/>
            <a:ext cx="9131845" cy="2693252"/>
          </a:xfrm>
          <a:prstGeom prst="rect">
            <a:avLst/>
          </a:prstGeom>
          <a:ln w="38100">
            <a:solidFill>
              <a:schemeClr val="accent1">
                <a:lumMod val="75000"/>
              </a:schemeClr>
            </a:solidFill>
          </a:ln>
        </p:spPr>
      </p:pic>
      <p:cxnSp>
        <p:nvCxnSpPr>
          <p:cNvPr id="46" name="Gerader Verbinder 45"/>
          <p:cNvCxnSpPr/>
          <p:nvPr/>
        </p:nvCxnSpPr>
        <p:spPr>
          <a:xfrm flipH="1" flipV="1">
            <a:off x="10091111" y="1508643"/>
            <a:ext cx="321934" cy="207281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431972" y="5396882"/>
            <a:ext cx="4797584" cy="1477328"/>
          </a:xfrm>
          <a:prstGeom prst="rect">
            <a:avLst/>
          </a:prstGeom>
          <a:solidFill>
            <a:schemeClr val="bg1"/>
          </a:solidFill>
          <a:ln>
            <a:solidFill>
              <a:schemeClr val="accent1">
                <a:lumMod val="75000"/>
              </a:schemeClr>
            </a:solidFill>
          </a:ln>
        </p:spPr>
        <p:txBody>
          <a:bodyPr wrap="square" rtlCol="0">
            <a:spAutoFit/>
          </a:bodyPr>
          <a:lstStyle/>
          <a:p>
            <a:pPr algn="ctr"/>
            <a:r>
              <a:rPr lang="de-DE" dirty="0">
                <a:solidFill>
                  <a:schemeClr val="accent1">
                    <a:lumMod val="75000"/>
                  </a:schemeClr>
                </a:solidFill>
              </a:rPr>
              <a:t>Interburst EEG is attenuated not suppressed</a:t>
            </a:r>
          </a:p>
          <a:p>
            <a:pPr algn="ctr"/>
            <a:r>
              <a:rPr lang="de-DE" dirty="0">
                <a:solidFill>
                  <a:schemeClr val="accent1">
                    <a:lumMod val="75000"/>
                  </a:schemeClr>
                </a:solidFill>
              </a:rPr>
              <a:t>ATTENUATION: &lt; 50% of higher voltage portion/ bursts, but ≥ 10 µV (activity &lt;10 µV would qualify as suppressed). Therefore this is burst attenuation, rather than burst suppression. </a:t>
            </a:r>
          </a:p>
        </p:txBody>
      </p:sp>
      <p:cxnSp>
        <p:nvCxnSpPr>
          <p:cNvPr id="25" name="Gerader Verbinder 24"/>
          <p:cNvCxnSpPr/>
          <p:nvPr/>
        </p:nvCxnSpPr>
        <p:spPr>
          <a:xfrm flipV="1">
            <a:off x="4951141" y="4702598"/>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V="1">
            <a:off x="4992152" y="4909007"/>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7022322" y="4302897"/>
            <a:ext cx="1063901" cy="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6490371" y="5251938"/>
            <a:ext cx="1609732" cy="30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8010847" y="4302897"/>
            <a:ext cx="1195" cy="949041"/>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5929374" y="4500156"/>
            <a:ext cx="0" cy="436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5929374" y="4583408"/>
            <a:ext cx="0" cy="11919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5929374" y="4907457"/>
            <a:ext cx="2394" cy="148618"/>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8082840" y="4517472"/>
            <a:ext cx="1764063" cy="369332"/>
          </a:xfrm>
          <a:prstGeom prst="rect">
            <a:avLst/>
          </a:prstGeom>
          <a:solidFill>
            <a:schemeClr val="bg1"/>
          </a:solidFill>
          <a:ln>
            <a:solidFill>
              <a:schemeClr val="accent1">
                <a:lumMod val="75000"/>
              </a:schemeClr>
            </a:solidFill>
          </a:ln>
        </p:spPr>
        <p:txBody>
          <a:bodyPr wrap="square" rtlCol="0">
            <a:spAutoFit/>
          </a:bodyPr>
          <a:lstStyle/>
          <a:p>
            <a:r>
              <a:rPr lang="de-DE" dirty="0">
                <a:solidFill>
                  <a:schemeClr val="accent1">
                    <a:lumMod val="75000"/>
                  </a:schemeClr>
                </a:solidFill>
              </a:rPr>
              <a:t>BURST ~ 200 µV</a:t>
            </a:r>
            <a:endParaRPr lang="de-AT" dirty="0">
              <a:solidFill>
                <a:schemeClr val="accent1">
                  <a:lumMod val="75000"/>
                </a:schemeClr>
              </a:solidFill>
            </a:endParaRPr>
          </a:p>
        </p:txBody>
      </p:sp>
      <p:sp>
        <p:nvSpPr>
          <p:cNvPr id="36" name="Textfeld 35"/>
          <p:cNvSpPr txBox="1"/>
          <p:nvPr/>
        </p:nvSpPr>
        <p:spPr>
          <a:xfrm>
            <a:off x="2906920" y="4436775"/>
            <a:ext cx="1847689" cy="646331"/>
          </a:xfrm>
          <a:prstGeom prst="rect">
            <a:avLst/>
          </a:prstGeom>
          <a:solidFill>
            <a:schemeClr val="bg1"/>
          </a:solidFill>
          <a:ln>
            <a:solidFill>
              <a:schemeClr val="accent1">
                <a:lumMod val="75000"/>
              </a:schemeClr>
            </a:solidFill>
          </a:ln>
        </p:spPr>
        <p:txBody>
          <a:bodyPr wrap="square" rtlCol="0">
            <a:spAutoFit/>
          </a:bodyPr>
          <a:lstStyle/>
          <a:p>
            <a:r>
              <a:rPr lang="de-DE" dirty="0">
                <a:solidFill>
                  <a:schemeClr val="accent1">
                    <a:lumMod val="75000"/>
                  </a:schemeClr>
                </a:solidFill>
              </a:rPr>
              <a:t>LOWER VOLTAGE PORTION ~50 µV</a:t>
            </a:r>
            <a:endParaRPr lang="de-AT" dirty="0">
              <a:solidFill>
                <a:schemeClr val="accent1">
                  <a:lumMod val="75000"/>
                </a:schemeClr>
              </a:solidFill>
            </a:endParaRPr>
          </a:p>
        </p:txBody>
      </p:sp>
    </p:spTree>
    <p:extLst>
      <p:ext uri="{BB962C8B-B14F-4D97-AF65-F5344CB8AC3E}">
        <p14:creationId xmlns:p14="http://schemas.microsoft.com/office/powerpoint/2010/main" val="4088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1" y="6493933"/>
            <a:ext cx="529167" cy="364067"/>
          </a:xfrm>
        </p:spPr>
        <p:txBody>
          <a:bodyPr/>
          <a:lstStyle/>
          <a:p>
            <a:fld id="{6E67549D-2F7D-4768-A2A7-30C380A2B649}" type="slidenum">
              <a:rPr lang="en-GB" smtClean="0"/>
              <a:t>16</a:t>
            </a:fld>
            <a:endParaRPr lang="en-GB" dirty="0"/>
          </a:p>
        </p:txBody>
      </p:sp>
      <p:pic>
        <p:nvPicPr>
          <p:cNvPr id="6" name="Grafik 5"/>
          <p:cNvPicPr>
            <a:picLocks noChangeAspect="1"/>
          </p:cNvPicPr>
          <p:nvPr/>
        </p:nvPicPr>
        <p:blipFill>
          <a:blip r:embed="rId3"/>
          <a:stretch>
            <a:fillRect/>
          </a:stretch>
        </p:blipFill>
        <p:spPr>
          <a:xfrm>
            <a:off x="379043" y="113844"/>
            <a:ext cx="10756605" cy="6744156"/>
          </a:xfrm>
          <a:prstGeom prst="rect">
            <a:avLst/>
          </a:prstGeom>
        </p:spPr>
      </p:pic>
      <p:sp>
        <p:nvSpPr>
          <p:cNvPr id="5" name="Inhaltsplatzhalter 2">
            <a:extLst>
              <a:ext uri="{FF2B5EF4-FFF2-40B4-BE49-F238E27FC236}">
                <a16:creationId xmlns:a16="http://schemas.microsoft.com/office/drawing/2014/main" id="{3396C0C7-206F-4EA6-8B4B-90A9BCFED3F7}"/>
              </a:ext>
            </a:extLst>
          </p:cNvPr>
          <p:cNvSpPr txBox="1">
            <a:spLocks/>
          </p:cNvSpPr>
          <p:nvPr/>
        </p:nvSpPr>
        <p:spPr>
          <a:xfrm>
            <a:off x="264584" y="6493933"/>
            <a:ext cx="5086186" cy="699635"/>
          </a:xfrm>
          <a:prstGeom prst="rect">
            <a:avLst/>
          </a:prstGeom>
          <a:solidFill>
            <a:schemeClr val="bg1">
              <a:alpha val="48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How would you describe this EEG?</a:t>
            </a:r>
          </a:p>
          <a:p>
            <a:endParaRPr lang="de-AT" dirty="0"/>
          </a:p>
        </p:txBody>
      </p:sp>
    </p:spTree>
    <p:extLst>
      <p:ext uri="{BB962C8B-B14F-4D97-AF65-F5344CB8AC3E}">
        <p14:creationId xmlns:p14="http://schemas.microsoft.com/office/powerpoint/2010/main" val="147805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1" y="6493933"/>
            <a:ext cx="529167" cy="364067"/>
          </a:xfrm>
        </p:spPr>
        <p:txBody>
          <a:bodyPr/>
          <a:lstStyle/>
          <a:p>
            <a:fld id="{6E67549D-2F7D-4768-A2A7-30C380A2B649}" type="slidenum">
              <a:rPr lang="en-GB" smtClean="0"/>
              <a:t>17</a:t>
            </a:fld>
            <a:endParaRPr lang="en-GB" dirty="0"/>
          </a:p>
        </p:txBody>
      </p:sp>
      <p:pic>
        <p:nvPicPr>
          <p:cNvPr id="6" name="Grafik 5"/>
          <p:cNvPicPr>
            <a:picLocks noChangeAspect="1"/>
          </p:cNvPicPr>
          <p:nvPr/>
        </p:nvPicPr>
        <p:blipFill>
          <a:blip r:embed="rId3"/>
          <a:stretch>
            <a:fillRect/>
          </a:stretch>
        </p:blipFill>
        <p:spPr>
          <a:xfrm>
            <a:off x="379043" y="113844"/>
            <a:ext cx="10756605" cy="6744156"/>
          </a:xfrm>
          <a:prstGeom prst="rect">
            <a:avLst/>
          </a:prstGeom>
        </p:spPr>
      </p:pic>
      <p:sp>
        <p:nvSpPr>
          <p:cNvPr id="12" name="Textfeld 11"/>
          <p:cNvSpPr txBox="1"/>
          <p:nvPr/>
        </p:nvSpPr>
        <p:spPr>
          <a:xfrm>
            <a:off x="6673755" y="5394998"/>
            <a:ext cx="1765153" cy="276999"/>
          </a:xfrm>
          <a:prstGeom prst="rect">
            <a:avLst/>
          </a:prstGeom>
          <a:solidFill>
            <a:srgbClr val="92D050"/>
          </a:solidFill>
          <a:ln>
            <a:solidFill>
              <a:schemeClr val="tx1"/>
            </a:solidFill>
          </a:ln>
        </p:spPr>
        <p:txBody>
          <a:bodyPr wrap="square" rtlCol="0">
            <a:spAutoFit/>
          </a:bodyPr>
          <a:lstStyle/>
          <a:p>
            <a:pPr algn="ctr"/>
            <a:r>
              <a:rPr lang="de-DE" sz="1200" dirty="0"/>
              <a:t>SUPPRESSION: 2 s</a:t>
            </a:r>
            <a:endParaRPr lang="de-AT" sz="1200" dirty="0"/>
          </a:p>
        </p:txBody>
      </p:sp>
      <p:sp>
        <p:nvSpPr>
          <p:cNvPr id="14" name="Textfeld 13"/>
          <p:cNvSpPr txBox="1"/>
          <p:nvPr/>
        </p:nvSpPr>
        <p:spPr>
          <a:xfrm>
            <a:off x="4601272" y="5394997"/>
            <a:ext cx="2072483" cy="277000"/>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1200" dirty="0"/>
              <a:t>BURST: 2 s</a:t>
            </a:r>
            <a:endParaRPr lang="de-AT" sz="1200" dirty="0"/>
          </a:p>
        </p:txBody>
      </p:sp>
      <p:sp>
        <p:nvSpPr>
          <p:cNvPr id="15" name="Textfeld 14"/>
          <p:cNvSpPr txBox="1"/>
          <p:nvPr/>
        </p:nvSpPr>
        <p:spPr>
          <a:xfrm>
            <a:off x="8438908" y="5397208"/>
            <a:ext cx="1796914" cy="274789"/>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1200" dirty="0"/>
              <a:t>BURST: 2 s</a:t>
            </a:r>
            <a:endParaRPr lang="de-AT" sz="1200" dirty="0"/>
          </a:p>
        </p:txBody>
      </p:sp>
      <p:sp>
        <p:nvSpPr>
          <p:cNvPr id="16" name="Textfeld 15"/>
          <p:cNvSpPr txBox="1"/>
          <p:nvPr/>
        </p:nvSpPr>
        <p:spPr>
          <a:xfrm>
            <a:off x="10237351" y="5394998"/>
            <a:ext cx="658633" cy="276999"/>
          </a:xfrm>
          <a:prstGeom prst="rect">
            <a:avLst/>
          </a:prstGeom>
          <a:solidFill>
            <a:srgbClr val="92D050"/>
          </a:solidFill>
          <a:ln>
            <a:solidFill>
              <a:schemeClr val="tx1"/>
            </a:solidFill>
          </a:ln>
        </p:spPr>
        <p:txBody>
          <a:bodyPr wrap="square" rtlCol="0">
            <a:spAutoFit/>
          </a:bodyPr>
          <a:lstStyle/>
          <a:p>
            <a:pPr algn="ctr"/>
            <a:r>
              <a:rPr lang="de-DE" sz="1200" dirty="0"/>
              <a:t>S: 0.5 s</a:t>
            </a:r>
            <a:endParaRPr lang="de-AT" sz="1200" dirty="0"/>
          </a:p>
        </p:txBody>
      </p:sp>
      <p:pic>
        <p:nvPicPr>
          <p:cNvPr id="17" name="Grafik 16"/>
          <p:cNvPicPr>
            <a:picLocks noChangeAspect="1"/>
          </p:cNvPicPr>
          <p:nvPr/>
        </p:nvPicPr>
        <p:blipFill>
          <a:blip r:embed="rId4"/>
          <a:stretch>
            <a:fillRect/>
          </a:stretch>
        </p:blipFill>
        <p:spPr>
          <a:xfrm>
            <a:off x="8426072" y="4480787"/>
            <a:ext cx="3576431" cy="774700"/>
          </a:xfrm>
          <a:prstGeom prst="rect">
            <a:avLst/>
          </a:prstGeom>
          <a:ln>
            <a:solidFill>
              <a:schemeClr val="tx1"/>
            </a:solidFill>
          </a:ln>
        </p:spPr>
      </p:pic>
      <p:pic>
        <p:nvPicPr>
          <p:cNvPr id="18" name="Grafik 17"/>
          <p:cNvPicPr>
            <a:picLocks noChangeAspect="1"/>
          </p:cNvPicPr>
          <p:nvPr/>
        </p:nvPicPr>
        <p:blipFill rotWithShape="1">
          <a:blip r:embed="rId3"/>
          <a:srcRect l="37264" t="908" r="37899" b="87541"/>
          <a:stretch/>
        </p:blipFill>
        <p:spPr>
          <a:xfrm>
            <a:off x="5377218" y="1514900"/>
            <a:ext cx="6646460" cy="1937983"/>
          </a:xfrm>
          <a:prstGeom prst="rect">
            <a:avLst/>
          </a:prstGeom>
          <a:solidFill>
            <a:schemeClr val="accent1">
              <a:lumMod val="40000"/>
              <a:lumOff val="60000"/>
              <a:alpha val="97000"/>
            </a:schemeClr>
          </a:solidFill>
          <a:ln w="19050">
            <a:solidFill>
              <a:schemeClr val="tx1"/>
            </a:solidFill>
          </a:ln>
        </p:spPr>
      </p:pic>
      <p:sp>
        <p:nvSpPr>
          <p:cNvPr id="19" name="Rechteck 18"/>
          <p:cNvSpPr/>
          <p:nvPr/>
        </p:nvSpPr>
        <p:spPr>
          <a:xfrm>
            <a:off x="4351369" y="50209"/>
            <a:ext cx="2568045" cy="662778"/>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20" name="Gerader Verbinder 19"/>
          <p:cNvCxnSpPr/>
          <p:nvPr/>
        </p:nvCxnSpPr>
        <p:spPr>
          <a:xfrm flipH="1" flipV="1">
            <a:off x="4351370" y="712989"/>
            <a:ext cx="1025848" cy="273989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6919414" y="50209"/>
            <a:ext cx="5104264" cy="14361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5704764" y="2107900"/>
            <a:ext cx="4895321"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7650206" y="2388475"/>
            <a:ext cx="2402006" cy="924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9" name="Rechteck 28"/>
          <p:cNvSpPr/>
          <p:nvPr/>
        </p:nvSpPr>
        <p:spPr>
          <a:xfrm>
            <a:off x="5756260" y="2639646"/>
            <a:ext cx="730177" cy="409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0" name="Freihandform 29"/>
          <p:cNvSpPr/>
          <p:nvPr/>
        </p:nvSpPr>
        <p:spPr>
          <a:xfrm>
            <a:off x="5688176" y="1692322"/>
            <a:ext cx="630737" cy="432035"/>
          </a:xfrm>
          <a:custGeom>
            <a:avLst/>
            <a:gdLst>
              <a:gd name="connsiteX0" fmla="*/ 548851 w 630737"/>
              <a:gd name="connsiteY0" fmla="*/ 0 h 432035"/>
              <a:gd name="connsiteX1" fmla="*/ 562499 w 630737"/>
              <a:gd name="connsiteY1" fmla="*/ 163774 h 432035"/>
              <a:gd name="connsiteX2" fmla="*/ 576146 w 630737"/>
              <a:gd name="connsiteY2" fmla="*/ 204717 h 432035"/>
              <a:gd name="connsiteX3" fmla="*/ 603442 w 630737"/>
              <a:gd name="connsiteY3" fmla="*/ 313899 h 432035"/>
              <a:gd name="connsiteX4" fmla="*/ 630737 w 630737"/>
              <a:gd name="connsiteY4" fmla="*/ 354842 h 432035"/>
              <a:gd name="connsiteX5" fmla="*/ 275896 w 630737"/>
              <a:gd name="connsiteY5" fmla="*/ 409433 h 432035"/>
              <a:gd name="connsiteX6" fmla="*/ 207657 w 630737"/>
              <a:gd name="connsiteY6" fmla="*/ 423081 h 432035"/>
              <a:gd name="connsiteX7" fmla="*/ 2940 w 630737"/>
              <a:gd name="connsiteY7" fmla="*/ 409433 h 432035"/>
              <a:gd name="connsiteX8" fmla="*/ 43884 w 630737"/>
              <a:gd name="connsiteY8" fmla="*/ 395785 h 432035"/>
              <a:gd name="connsiteX9" fmla="*/ 139418 w 630737"/>
              <a:gd name="connsiteY9" fmla="*/ 382138 h 432035"/>
              <a:gd name="connsiteX10" fmla="*/ 221305 w 630737"/>
              <a:gd name="connsiteY10" fmla="*/ 354842 h 432035"/>
              <a:gd name="connsiteX11" fmla="*/ 262248 w 630737"/>
              <a:gd name="connsiteY11" fmla="*/ 341194 h 432035"/>
              <a:gd name="connsiteX12" fmla="*/ 330487 w 630737"/>
              <a:gd name="connsiteY12" fmla="*/ 327547 h 432035"/>
              <a:gd name="connsiteX13" fmla="*/ 289543 w 630737"/>
              <a:gd name="connsiteY13" fmla="*/ 300251 h 432035"/>
              <a:gd name="connsiteX14" fmla="*/ 344134 w 630737"/>
              <a:gd name="connsiteY14" fmla="*/ 327547 h 432035"/>
              <a:gd name="connsiteX15" fmla="*/ 371430 w 630737"/>
              <a:gd name="connsiteY15" fmla="*/ 368490 h 432035"/>
              <a:gd name="connsiteX16" fmla="*/ 426021 w 630737"/>
              <a:gd name="connsiteY16" fmla="*/ 354842 h 432035"/>
              <a:gd name="connsiteX17" fmla="*/ 453317 w 630737"/>
              <a:gd name="connsiteY17" fmla="*/ 272956 h 432035"/>
              <a:gd name="connsiteX18" fmla="*/ 480612 w 630737"/>
              <a:gd name="connsiteY18" fmla="*/ 232012 h 432035"/>
              <a:gd name="connsiteX19" fmla="*/ 494260 w 630737"/>
              <a:gd name="connsiteY19" fmla="*/ 109182 h 432035"/>
              <a:gd name="connsiteX20" fmla="*/ 535203 w 630737"/>
              <a:gd name="connsiteY20" fmla="*/ 81887 h 432035"/>
              <a:gd name="connsiteX21" fmla="*/ 494260 w 630737"/>
              <a:gd name="connsiteY21" fmla="*/ 54591 h 432035"/>
              <a:gd name="connsiteX22" fmla="*/ 494260 w 630737"/>
              <a:gd name="connsiteY22" fmla="*/ 95535 h 4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0737" h="432035">
                <a:moveTo>
                  <a:pt x="548851" y="0"/>
                </a:moveTo>
                <a:cubicBezTo>
                  <a:pt x="553400" y="54591"/>
                  <a:pt x="555259" y="109474"/>
                  <a:pt x="562499" y="163774"/>
                </a:cubicBezTo>
                <a:cubicBezTo>
                  <a:pt x="564400" y="178034"/>
                  <a:pt x="572657" y="190761"/>
                  <a:pt x="576146" y="204717"/>
                </a:cubicBezTo>
                <a:cubicBezTo>
                  <a:pt x="583933" y="235864"/>
                  <a:pt x="587843" y="282701"/>
                  <a:pt x="603442" y="313899"/>
                </a:cubicBezTo>
                <a:cubicBezTo>
                  <a:pt x="610777" y="328570"/>
                  <a:pt x="621639" y="341194"/>
                  <a:pt x="630737" y="354842"/>
                </a:cubicBezTo>
                <a:cubicBezTo>
                  <a:pt x="580689" y="504992"/>
                  <a:pt x="634697" y="385513"/>
                  <a:pt x="275896" y="409433"/>
                </a:cubicBezTo>
                <a:cubicBezTo>
                  <a:pt x="252751" y="410976"/>
                  <a:pt x="230403" y="418532"/>
                  <a:pt x="207657" y="423081"/>
                </a:cubicBezTo>
                <a:cubicBezTo>
                  <a:pt x="139418" y="418532"/>
                  <a:pt x="70400" y="420677"/>
                  <a:pt x="2940" y="409433"/>
                </a:cubicBezTo>
                <a:cubicBezTo>
                  <a:pt x="-11251" y="407068"/>
                  <a:pt x="29777" y="398606"/>
                  <a:pt x="43884" y="395785"/>
                </a:cubicBezTo>
                <a:cubicBezTo>
                  <a:pt x="75427" y="389476"/>
                  <a:pt x="107573" y="386687"/>
                  <a:pt x="139418" y="382138"/>
                </a:cubicBezTo>
                <a:lnTo>
                  <a:pt x="221305" y="354842"/>
                </a:lnTo>
                <a:cubicBezTo>
                  <a:pt x="234953" y="350293"/>
                  <a:pt x="248141" y="344015"/>
                  <a:pt x="262248" y="341194"/>
                </a:cubicBezTo>
                <a:lnTo>
                  <a:pt x="330487" y="327547"/>
                </a:lnTo>
                <a:cubicBezTo>
                  <a:pt x="316839" y="318448"/>
                  <a:pt x="273140" y="300251"/>
                  <a:pt x="289543" y="300251"/>
                </a:cubicBezTo>
                <a:cubicBezTo>
                  <a:pt x="309888" y="300251"/>
                  <a:pt x="328505" y="314523"/>
                  <a:pt x="344134" y="327547"/>
                </a:cubicBezTo>
                <a:cubicBezTo>
                  <a:pt x="356735" y="338048"/>
                  <a:pt x="362331" y="354842"/>
                  <a:pt x="371430" y="368490"/>
                </a:cubicBezTo>
                <a:cubicBezTo>
                  <a:pt x="389627" y="363941"/>
                  <a:pt x="413814" y="369083"/>
                  <a:pt x="426021" y="354842"/>
                </a:cubicBezTo>
                <a:cubicBezTo>
                  <a:pt x="444746" y="332997"/>
                  <a:pt x="437358" y="296896"/>
                  <a:pt x="453317" y="272956"/>
                </a:cubicBezTo>
                <a:lnTo>
                  <a:pt x="480612" y="232012"/>
                </a:lnTo>
                <a:cubicBezTo>
                  <a:pt x="485161" y="191069"/>
                  <a:pt x="480182" y="147897"/>
                  <a:pt x="494260" y="109182"/>
                </a:cubicBezTo>
                <a:cubicBezTo>
                  <a:pt x="499865" y="93767"/>
                  <a:pt x="535203" y="98289"/>
                  <a:pt x="535203" y="81887"/>
                </a:cubicBezTo>
                <a:cubicBezTo>
                  <a:pt x="535203" y="65484"/>
                  <a:pt x="509821" y="49404"/>
                  <a:pt x="494260" y="54591"/>
                </a:cubicBezTo>
                <a:cubicBezTo>
                  <a:pt x="481312" y="58907"/>
                  <a:pt x="494260" y="81887"/>
                  <a:pt x="494260" y="95535"/>
                </a:cubicBezTo>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Freihandform 30"/>
          <p:cNvSpPr/>
          <p:nvPr/>
        </p:nvSpPr>
        <p:spPr>
          <a:xfrm>
            <a:off x="6305266" y="2107748"/>
            <a:ext cx="1037230" cy="526270"/>
          </a:xfrm>
          <a:custGeom>
            <a:avLst/>
            <a:gdLst>
              <a:gd name="connsiteX0" fmla="*/ 109182 w 1037230"/>
              <a:gd name="connsiteY0" fmla="*/ 280610 h 526270"/>
              <a:gd name="connsiteX1" fmla="*/ 40943 w 1037230"/>
              <a:gd name="connsiteY1" fmla="*/ 157780 h 526270"/>
              <a:gd name="connsiteX2" fmla="*/ 0 w 1037230"/>
              <a:gd name="connsiteY2" fmla="*/ 75894 h 526270"/>
              <a:gd name="connsiteX3" fmla="*/ 13647 w 1037230"/>
              <a:gd name="connsiteY3" fmla="*/ 34951 h 526270"/>
              <a:gd name="connsiteX4" fmla="*/ 54591 w 1037230"/>
              <a:gd name="connsiteY4" fmla="*/ 21303 h 526270"/>
              <a:gd name="connsiteX5" fmla="*/ 109182 w 1037230"/>
              <a:gd name="connsiteY5" fmla="*/ 34951 h 526270"/>
              <a:gd name="connsiteX6" fmla="*/ 27295 w 1037230"/>
              <a:gd name="connsiteY6" fmla="*/ 21303 h 526270"/>
              <a:gd name="connsiteX7" fmla="*/ 573206 w 1037230"/>
              <a:gd name="connsiteY7" fmla="*/ 21303 h 526270"/>
              <a:gd name="connsiteX8" fmla="*/ 614149 w 1037230"/>
              <a:gd name="connsiteY8" fmla="*/ 34951 h 526270"/>
              <a:gd name="connsiteX9" fmla="*/ 955343 w 1037230"/>
              <a:gd name="connsiteY9" fmla="*/ 21303 h 526270"/>
              <a:gd name="connsiteX10" fmla="*/ 1009934 w 1037230"/>
              <a:gd name="connsiteY10" fmla="*/ 7655 h 526270"/>
              <a:gd name="connsiteX11" fmla="*/ 1037230 w 1037230"/>
              <a:gd name="connsiteY11" fmla="*/ 48598 h 526270"/>
              <a:gd name="connsiteX12" fmla="*/ 1009934 w 1037230"/>
              <a:gd name="connsiteY12" fmla="*/ 144133 h 526270"/>
              <a:gd name="connsiteX13" fmla="*/ 968991 w 1037230"/>
              <a:gd name="connsiteY13" fmla="*/ 157780 h 526270"/>
              <a:gd name="connsiteX14" fmla="*/ 941695 w 1037230"/>
              <a:gd name="connsiteY14" fmla="*/ 116837 h 526270"/>
              <a:gd name="connsiteX15" fmla="*/ 928047 w 1037230"/>
              <a:gd name="connsiteY15" fmla="*/ 75894 h 526270"/>
              <a:gd name="connsiteX16" fmla="*/ 873456 w 1037230"/>
              <a:gd name="connsiteY16" fmla="*/ 157780 h 526270"/>
              <a:gd name="connsiteX17" fmla="*/ 777922 w 1037230"/>
              <a:gd name="connsiteY17" fmla="*/ 185076 h 526270"/>
              <a:gd name="connsiteX18" fmla="*/ 764274 w 1037230"/>
              <a:gd name="connsiteY18" fmla="*/ 239667 h 526270"/>
              <a:gd name="connsiteX19" fmla="*/ 736979 w 1037230"/>
              <a:gd name="connsiteY19" fmla="*/ 321553 h 526270"/>
              <a:gd name="connsiteX20" fmla="*/ 723331 w 1037230"/>
              <a:gd name="connsiteY20" fmla="*/ 403440 h 526270"/>
              <a:gd name="connsiteX21" fmla="*/ 682388 w 1037230"/>
              <a:gd name="connsiteY21" fmla="*/ 417088 h 526270"/>
              <a:gd name="connsiteX22" fmla="*/ 668740 w 1037230"/>
              <a:gd name="connsiteY22" fmla="*/ 376145 h 526270"/>
              <a:gd name="connsiteX23" fmla="*/ 655092 w 1037230"/>
              <a:gd name="connsiteY23" fmla="*/ 157780 h 526270"/>
              <a:gd name="connsiteX24" fmla="*/ 614149 w 1037230"/>
              <a:gd name="connsiteY24" fmla="*/ 144133 h 526270"/>
              <a:gd name="connsiteX25" fmla="*/ 586853 w 1037230"/>
              <a:gd name="connsiteY25" fmla="*/ 226019 h 526270"/>
              <a:gd name="connsiteX26" fmla="*/ 573206 w 1037230"/>
              <a:gd name="connsiteY26" fmla="*/ 280610 h 526270"/>
              <a:gd name="connsiteX27" fmla="*/ 532262 w 1037230"/>
              <a:gd name="connsiteY27" fmla="*/ 403440 h 526270"/>
              <a:gd name="connsiteX28" fmla="*/ 491319 w 1037230"/>
              <a:gd name="connsiteY28" fmla="*/ 526270 h 526270"/>
              <a:gd name="connsiteX29" fmla="*/ 464024 w 1037230"/>
              <a:gd name="connsiteY29" fmla="*/ 485327 h 526270"/>
              <a:gd name="connsiteX30" fmla="*/ 450376 w 1037230"/>
              <a:gd name="connsiteY30" fmla="*/ 198724 h 526270"/>
              <a:gd name="connsiteX31" fmla="*/ 423080 w 1037230"/>
              <a:gd name="connsiteY31" fmla="*/ 157780 h 526270"/>
              <a:gd name="connsiteX32" fmla="*/ 382137 w 1037230"/>
              <a:gd name="connsiteY32" fmla="*/ 144133 h 526270"/>
              <a:gd name="connsiteX33" fmla="*/ 368489 w 1037230"/>
              <a:gd name="connsiteY33" fmla="*/ 185076 h 526270"/>
              <a:gd name="connsiteX34" fmla="*/ 354841 w 1037230"/>
              <a:gd name="connsiteY34" fmla="*/ 253315 h 526270"/>
              <a:gd name="connsiteX35" fmla="*/ 286603 w 1037230"/>
              <a:gd name="connsiteY35" fmla="*/ 335201 h 526270"/>
              <a:gd name="connsiteX36" fmla="*/ 245659 w 1037230"/>
              <a:gd name="connsiteY36" fmla="*/ 417088 h 526270"/>
              <a:gd name="connsiteX37" fmla="*/ 218364 w 1037230"/>
              <a:gd name="connsiteY37" fmla="*/ 458031 h 526270"/>
              <a:gd name="connsiteX38" fmla="*/ 191068 w 1037230"/>
              <a:gd name="connsiteY38" fmla="*/ 253315 h 526270"/>
              <a:gd name="connsiteX39" fmla="*/ 163773 w 1037230"/>
              <a:gd name="connsiteY39" fmla="*/ 130485 h 526270"/>
              <a:gd name="connsiteX40" fmla="*/ 136477 w 1037230"/>
              <a:gd name="connsiteY40" fmla="*/ 171428 h 526270"/>
              <a:gd name="connsiteX41" fmla="*/ 122830 w 1037230"/>
              <a:gd name="connsiteY41" fmla="*/ 212371 h 526270"/>
              <a:gd name="connsiteX42" fmla="*/ 81886 w 1037230"/>
              <a:gd name="connsiteY42" fmla="*/ 226019 h 526270"/>
              <a:gd name="connsiteX43" fmla="*/ 54591 w 1037230"/>
              <a:gd name="connsiteY43" fmla="*/ 130485 h 526270"/>
              <a:gd name="connsiteX44" fmla="*/ 27295 w 1037230"/>
              <a:gd name="connsiteY44" fmla="*/ 48598 h 5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7230" h="526270">
                <a:moveTo>
                  <a:pt x="109182" y="280610"/>
                </a:moveTo>
                <a:cubicBezTo>
                  <a:pt x="83295" y="237466"/>
                  <a:pt x="60525" y="203471"/>
                  <a:pt x="40943" y="157780"/>
                </a:cubicBezTo>
                <a:cubicBezTo>
                  <a:pt x="7042" y="78677"/>
                  <a:pt x="52453" y="154574"/>
                  <a:pt x="0" y="75894"/>
                </a:cubicBezTo>
                <a:cubicBezTo>
                  <a:pt x="4549" y="62246"/>
                  <a:pt x="3475" y="45123"/>
                  <a:pt x="13647" y="34951"/>
                </a:cubicBezTo>
                <a:cubicBezTo>
                  <a:pt x="23820" y="24778"/>
                  <a:pt x="40205" y="21303"/>
                  <a:pt x="54591" y="21303"/>
                </a:cubicBezTo>
                <a:cubicBezTo>
                  <a:pt x="73348" y="21303"/>
                  <a:pt x="127939" y="34951"/>
                  <a:pt x="109182" y="34951"/>
                </a:cubicBezTo>
                <a:cubicBezTo>
                  <a:pt x="81510" y="34951"/>
                  <a:pt x="54591" y="25852"/>
                  <a:pt x="27295" y="21303"/>
                </a:cubicBezTo>
                <a:cubicBezTo>
                  <a:pt x="258361" y="-11707"/>
                  <a:pt x="152090" y="-2093"/>
                  <a:pt x="573206" y="21303"/>
                </a:cubicBezTo>
                <a:cubicBezTo>
                  <a:pt x="587570" y="22101"/>
                  <a:pt x="600501" y="30402"/>
                  <a:pt x="614149" y="34951"/>
                </a:cubicBezTo>
                <a:cubicBezTo>
                  <a:pt x="727880" y="30402"/>
                  <a:pt x="841790" y="29134"/>
                  <a:pt x="955343" y="21303"/>
                </a:cubicBezTo>
                <a:cubicBezTo>
                  <a:pt x="974056" y="20012"/>
                  <a:pt x="992139" y="1724"/>
                  <a:pt x="1009934" y="7655"/>
                </a:cubicBezTo>
                <a:cubicBezTo>
                  <a:pt x="1025495" y="12842"/>
                  <a:pt x="1028131" y="34950"/>
                  <a:pt x="1037230" y="48598"/>
                </a:cubicBezTo>
                <a:cubicBezTo>
                  <a:pt x="1037112" y="49070"/>
                  <a:pt x="1016460" y="137607"/>
                  <a:pt x="1009934" y="144133"/>
                </a:cubicBezTo>
                <a:cubicBezTo>
                  <a:pt x="999762" y="154305"/>
                  <a:pt x="982639" y="153231"/>
                  <a:pt x="968991" y="157780"/>
                </a:cubicBezTo>
                <a:cubicBezTo>
                  <a:pt x="959892" y="144132"/>
                  <a:pt x="949031" y="131508"/>
                  <a:pt x="941695" y="116837"/>
                </a:cubicBezTo>
                <a:cubicBezTo>
                  <a:pt x="935261" y="103970"/>
                  <a:pt x="940383" y="68493"/>
                  <a:pt x="928047" y="75894"/>
                </a:cubicBezTo>
                <a:cubicBezTo>
                  <a:pt x="899917" y="92772"/>
                  <a:pt x="904577" y="147406"/>
                  <a:pt x="873456" y="157780"/>
                </a:cubicBezTo>
                <a:cubicBezTo>
                  <a:pt x="814719" y="177360"/>
                  <a:pt x="846469" y="167939"/>
                  <a:pt x="777922" y="185076"/>
                </a:cubicBezTo>
                <a:cubicBezTo>
                  <a:pt x="773373" y="203273"/>
                  <a:pt x="769664" y="221701"/>
                  <a:pt x="764274" y="239667"/>
                </a:cubicBezTo>
                <a:cubicBezTo>
                  <a:pt x="756007" y="267225"/>
                  <a:pt x="736979" y="321553"/>
                  <a:pt x="736979" y="321553"/>
                </a:cubicBezTo>
                <a:cubicBezTo>
                  <a:pt x="732430" y="348849"/>
                  <a:pt x="737060" y="379414"/>
                  <a:pt x="723331" y="403440"/>
                </a:cubicBezTo>
                <a:cubicBezTo>
                  <a:pt x="716194" y="415931"/>
                  <a:pt x="695255" y="423521"/>
                  <a:pt x="682388" y="417088"/>
                </a:cubicBezTo>
                <a:cubicBezTo>
                  <a:pt x="669521" y="410655"/>
                  <a:pt x="673289" y="389793"/>
                  <a:pt x="668740" y="376145"/>
                </a:cubicBezTo>
                <a:cubicBezTo>
                  <a:pt x="664191" y="303357"/>
                  <a:pt x="671796" y="228772"/>
                  <a:pt x="655092" y="157780"/>
                </a:cubicBezTo>
                <a:cubicBezTo>
                  <a:pt x="651797" y="143777"/>
                  <a:pt x="624321" y="133961"/>
                  <a:pt x="614149" y="144133"/>
                </a:cubicBezTo>
                <a:cubicBezTo>
                  <a:pt x="593804" y="164478"/>
                  <a:pt x="593831" y="198106"/>
                  <a:pt x="586853" y="226019"/>
                </a:cubicBezTo>
                <a:cubicBezTo>
                  <a:pt x="582304" y="244216"/>
                  <a:pt x="578596" y="262644"/>
                  <a:pt x="573206" y="280610"/>
                </a:cubicBezTo>
                <a:cubicBezTo>
                  <a:pt x="573200" y="280632"/>
                  <a:pt x="539090" y="382957"/>
                  <a:pt x="532262" y="403440"/>
                </a:cubicBezTo>
                <a:lnTo>
                  <a:pt x="491319" y="526270"/>
                </a:lnTo>
                <a:cubicBezTo>
                  <a:pt x="482221" y="512622"/>
                  <a:pt x="466058" y="501603"/>
                  <a:pt x="464024" y="485327"/>
                </a:cubicBezTo>
                <a:cubicBezTo>
                  <a:pt x="452161" y="390423"/>
                  <a:pt x="462239" y="293628"/>
                  <a:pt x="450376" y="198724"/>
                </a:cubicBezTo>
                <a:cubicBezTo>
                  <a:pt x="448341" y="182448"/>
                  <a:pt x="435888" y="168027"/>
                  <a:pt x="423080" y="157780"/>
                </a:cubicBezTo>
                <a:cubicBezTo>
                  <a:pt x="411847" y="148793"/>
                  <a:pt x="395785" y="148682"/>
                  <a:pt x="382137" y="144133"/>
                </a:cubicBezTo>
                <a:cubicBezTo>
                  <a:pt x="377588" y="157781"/>
                  <a:pt x="371978" y="171120"/>
                  <a:pt x="368489" y="185076"/>
                </a:cubicBezTo>
                <a:cubicBezTo>
                  <a:pt x="362863" y="207580"/>
                  <a:pt x="362986" y="231595"/>
                  <a:pt x="354841" y="253315"/>
                </a:cubicBezTo>
                <a:cubicBezTo>
                  <a:pt x="340979" y="290281"/>
                  <a:pt x="310740" y="306237"/>
                  <a:pt x="286603" y="335201"/>
                </a:cubicBezTo>
                <a:cubicBezTo>
                  <a:pt x="237713" y="393870"/>
                  <a:pt x="276435" y="355537"/>
                  <a:pt x="245659" y="417088"/>
                </a:cubicBezTo>
                <a:cubicBezTo>
                  <a:pt x="238324" y="431759"/>
                  <a:pt x="227462" y="444383"/>
                  <a:pt x="218364" y="458031"/>
                </a:cubicBezTo>
                <a:cubicBezTo>
                  <a:pt x="184913" y="357679"/>
                  <a:pt x="215355" y="459755"/>
                  <a:pt x="191068" y="253315"/>
                </a:cubicBezTo>
                <a:cubicBezTo>
                  <a:pt x="187217" y="220578"/>
                  <a:pt x="172152" y="164000"/>
                  <a:pt x="163773" y="130485"/>
                </a:cubicBezTo>
                <a:cubicBezTo>
                  <a:pt x="154674" y="144133"/>
                  <a:pt x="143812" y="156757"/>
                  <a:pt x="136477" y="171428"/>
                </a:cubicBezTo>
                <a:cubicBezTo>
                  <a:pt x="130043" y="184295"/>
                  <a:pt x="133002" y="202199"/>
                  <a:pt x="122830" y="212371"/>
                </a:cubicBezTo>
                <a:cubicBezTo>
                  <a:pt x="112657" y="222544"/>
                  <a:pt x="95534" y="221470"/>
                  <a:pt x="81886" y="226019"/>
                </a:cubicBezTo>
                <a:cubicBezTo>
                  <a:pt x="66686" y="180419"/>
                  <a:pt x="66017" y="181903"/>
                  <a:pt x="54591" y="130485"/>
                </a:cubicBezTo>
                <a:cubicBezTo>
                  <a:pt x="37552" y="53808"/>
                  <a:pt x="57936" y="79239"/>
                  <a:pt x="27295" y="48598"/>
                </a:cubicBezTo>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2" name="Freihandform 31"/>
          <p:cNvSpPr/>
          <p:nvPr/>
        </p:nvSpPr>
        <p:spPr>
          <a:xfrm>
            <a:off x="7383265" y="2045338"/>
            <a:ext cx="18201" cy="70065"/>
          </a:xfrm>
          <a:custGeom>
            <a:avLst/>
            <a:gdLst>
              <a:gd name="connsiteX0" fmla="*/ 174 w 18201"/>
              <a:gd name="connsiteY0" fmla="*/ 70065 h 70065"/>
              <a:gd name="connsiteX1" fmla="*/ 13822 w 18201"/>
              <a:gd name="connsiteY1" fmla="*/ 1826 h 70065"/>
              <a:gd name="connsiteX2" fmla="*/ 174 w 18201"/>
              <a:gd name="connsiteY2" fmla="*/ 70065 h 70065"/>
            </a:gdLst>
            <a:ahLst/>
            <a:cxnLst>
              <a:cxn ang="0">
                <a:pos x="connsiteX0" y="connsiteY0"/>
              </a:cxn>
              <a:cxn ang="0">
                <a:pos x="connsiteX1" y="connsiteY1"/>
              </a:cxn>
              <a:cxn ang="0">
                <a:pos x="connsiteX2" y="connsiteY2"/>
              </a:cxn>
            </a:cxnLst>
            <a:rect l="l" t="t" r="r" b="b"/>
            <a:pathLst>
              <a:path w="18201" h="70065">
                <a:moveTo>
                  <a:pt x="174" y="70065"/>
                </a:moveTo>
                <a:cubicBezTo>
                  <a:pt x="174" y="70065"/>
                  <a:pt x="-2580" y="18229"/>
                  <a:pt x="13822" y="1826"/>
                </a:cubicBezTo>
                <a:cubicBezTo>
                  <a:pt x="28908" y="-13260"/>
                  <a:pt x="174" y="70065"/>
                  <a:pt x="174" y="70065"/>
                </a:cubicBez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3" name="Freihandform 32"/>
          <p:cNvSpPr/>
          <p:nvPr/>
        </p:nvSpPr>
        <p:spPr>
          <a:xfrm>
            <a:off x="7792872" y="1937982"/>
            <a:ext cx="127860" cy="177421"/>
          </a:xfrm>
          <a:custGeom>
            <a:avLst/>
            <a:gdLst>
              <a:gd name="connsiteX0" fmla="*/ 0 w 127860"/>
              <a:gd name="connsiteY0" fmla="*/ 150125 h 177421"/>
              <a:gd name="connsiteX1" fmla="*/ 27295 w 127860"/>
              <a:gd name="connsiteY1" fmla="*/ 54591 h 177421"/>
              <a:gd name="connsiteX2" fmla="*/ 40943 w 127860"/>
              <a:gd name="connsiteY2" fmla="*/ 13648 h 177421"/>
              <a:gd name="connsiteX3" fmla="*/ 81886 w 127860"/>
              <a:gd name="connsiteY3" fmla="*/ 0 h 177421"/>
              <a:gd name="connsiteX4" fmla="*/ 122829 w 127860"/>
              <a:gd name="connsiteY4" fmla="*/ 150125 h 177421"/>
              <a:gd name="connsiteX5" fmla="*/ 81886 w 127860"/>
              <a:gd name="connsiteY5" fmla="*/ 177421 h 177421"/>
              <a:gd name="connsiteX6" fmla="*/ 0 w 127860"/>
              <a:gd name="connsiteY6" fmla="*/ 150125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60" h="177421">
                <a:moveTo>
                  <a:pt x="0" y="150125"/>
                </a:moveTo>
                <a:cubicBezTo>
                  <a:pt x="9098" y="118280"/>
                  <a:pt x="17778" y="86313"/>
                  <a:pt x="27295" y="54591"/>
                </a:cubicBezTo>
                <a:cubicBezTo>
                  <a:pt x="31429" y="40812"/>
                  <a:pt x="30771" y="23820"/>
                  <a:pt x="40943" y="13648"/>
                </a:cubicBezTo>
                <a:cubicBezTo>
                  <a:pt x="51115" y="3476"/>
                  <a:pt x="68238" y="4549"/>
                  <a:pt x="81886" y="0"/>
                </a:cubicBezTo>
                <a:cubicBezTo>
                  <a:pt x="115501" y="50421"/>
                  <a:pt x="138512" y="71712"/>
                  <a:pt x="122829" y="150125"/>
                </a:cubicBezTo>
                <a:cubicBezTo>
                  <a:pt x="119612" y="166209"/>
                  <a:pt x="95534" y="168322"/>
                  <a:pt x="81886" y="177421"/>
                </a:cubicBezTo>
                <a:lnTo>
                  <a:pt x="0" y="150125"/>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4" name="Freihandform 33"/>
          <p:cNvSpPr/>
          <p:nvPr/>
        </p:nvSpPr>
        <p:spPr>
          <a:xfrm>
            <a:off x="7692668" y="2123848"/>
            <a:ext cx="86556" cy="104674"/>
          </a:xfrm>
          <a:custGeom>
            <a:avLst/>
            <a:gdLst>
              <a:gd name="connsiteX0" fmla="*/ 4669 w 86556"/>
              <a:gd name="connsiteY0" fmla="*/ 5203 h 104674"/>
              <a:gd name="connsiteX1" fmla="*/ 18317 w 86556"/>
              <a:gd name="connsiteY1" fmla="*/ 87089 h 104674"/>
              <a:gd name="connsiteX2" fmla="*/ 59260 w 86556"/>
              <a:gd name="connsiteY2" fmla="*/ 100737 h 104674"/>
              <a:gd name="connsiteX3" fmla="*/ 86556 w 86556"/>
              <a:gd name="connsiteY3" fmla="*/ 18851 h 104674"/>
              <a:gd name="connsiteX4" fmla="*/ 4669 w 86556"/>
              <a:gd name="connsiteY4" fmla="*/ 5203 h 1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6" h="104674">
                <a:moveTo>
                  <a:pt x="4669" y="5203"/>
                </a:moveTo>
                <a:cubicBezTo>
                  <a:pt x="-6704" y="16576"/>
                  <a:pt x="4588" y="63063"/>
                  <a:pt x="18317" y="87089"/>
                </a:cubicBezTo>
                <a:cubicBezTo>
                  <a:pt x="25454" y="99579"/>
                  <a:pt x="49088" y="110909"/>
                  <a:pt x="59260" y="100737"/>
                </a:cubicBezTo>
                <a:cubicBezTo>
                  <a:pt x="79605" y="80392"/>
                  <a:pt x="86556" y="18851"/>
                  <a:pt x="86556" y="18851"/>
                </a:cubicBezTo>
                <a:cubicBezTo>
                  <a:pt x="36981" y="2326"/>
                  <a:pt x="16042" y="-6170"/>
                  <a:pt x="4669" y="52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5" name="Freihandform 34"/>
          <p:cNvSpPr/>
          <p:nvPr/>
        </p:nvSpPr>
        <p:spPr>
          <a:xfrm>
            <a:off x="8281933" y="1760561"/>
            <a:ext cx="542899" cy="353559"/>
          </a:xfrm>
          <a:custGeom>
            <a:avLst/>
            <a:gdLst>
              <a:gd name="connsiteX0" fmla="*/ 2258 w 542899"/>
              <a:gd name="connsiteY0" fmla="*/ 341194 h 353559"/>
              <a:gd name="connsiteX1" fmla="*/ 70497 w 542899"/>
              <a:gd name="connsiteY1" fmla="*/ 163773 h 353559"/>
              <a:gd name="connsiteX2" fmla="*/ 84145 w 542899"/>
              <a:gd name="connsiteY2" fmla="*/ 122830 h 353559"/>
              <a:gd name="connsiteX3" fmla="*/ 111440 w 542899"/>
              <a:gd name="connsiteY3" fmla="*/ 81887 h 353559"/>
              <a:gd name="connsiteX4" fmla="*/ 125088 w 542899"/>
              <a:gd name="connsiteY4" fmla="*/ 40943 h 353559"/>
              <a:gd name="connsiteX5" fmla="*/ 206974 w 542899"/>
              <a:gd name="connsiteY5" fmla="*/ 0 h 353559"/>
              <a:gd name="connsiteX6" fmla="*/ 261566 w 542899"/>
              <a:gd name="connsiteY6" fmla="*/ 150126 h 353559"/>
              <a:gd name="connsiteX7" fmla="*/ 316157 w 542899"/>
              <a:gd name="connsiteY7" fmla="*/ 232012 h 353559"/>
              <a:gd name="connsiteX8" fmla="*/ 370748 w 542899"/>
              <a:gd name="connsiteY8" fmla="*/ 300251 h 353559"/>
              <a:gd name="connsiteX9" fmla="*/ 411691 w 542899"/>
              <a:gd name="connsiteY9" fmla="*/ 286603 h 353559"/>
              <a:gd name="connsiteX10" fmla="*/ 411691 w 542899"/>
              <a:gd name="connsiteY10" fmla="*/ 204717 h 353559"/>
              <a:gd name="connsiteX11" fmla="*/ 466282 w 542899"/>
              <a:gd name="connsiteY11" fmla="*/ 191069 h 353559"/>
              <a:gd name="connsiteX12" fmla="*/ 507225 w 542899"/>
              <a:gd name="connsiteY12" fmla="*/ 204717 h 353559"/>
              <a:gd name="connsiteX13" fmla="*/ 520873 w 542899"/>
              <a:gd name="connsiteY13" fmla="*/ 245660 h 353559"/>
              <a:gd name="connsiteX14" fmla="*/ 534521 w 542899"/>
              <a:gd name="connsiteY14" fmla="*/ 341194 h 353559"/>
              <a:gd name="connsiteX15" fmla="*/ 438986 w 542899"/>
              <a:gd name="connsiteY15" fmla="*/ 327546 h 353559"/>
              <a:gd name="connsiteX16" fmla="*/ 357100 w 542899"/>
              <a:gd name="connsiteY16" fmla="*/ 300251 h 353559"/>
              <a:gd name="connsiteX17" fmla="*/ 398043 w 542899"/>
              <a:gd name="connsiteY17" fmla="*/ 313899 h 353559"/>
              <a:gd name="connsiteX18" fmla="*/ 357100 w 542899"/>
              <a:gd name="connsiteY18" fmla="*/ 341194 h 353559"/>
              <a:gd name="connsiteX19" fmla="*/ 206974 w 542899"/>
              <a:gd name="connsiteY19" fmla="*/ 313899 h 353559"/>
              <a:gd name="connsiteX20" fmla="*/ 84145 w 542899"/>
              <a:gd name="connsiteY20" fmla="*/ 327546 h 353559"/>
              <a:gd name="connsiteX21" fmla="*/ 2258 w 542899"/>
              <a:gd name="connsiteY21" fmla="*/ 341194 h 35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2899" h="353559">
                <a:moveTo>
                  <a:pt x="2258" y="341194"/>
                </a:moveTo>
                <a:cubicBezTo>
                  <a:pt x="-17" y="313898"/>
                  <a:pt x="48248" y="223102"/>
                  <a:pt x="70497" y="163773"/>
                </a:cubicBezTo>
                <a:cubicBezTo>
                  <a:pt x="75548" y="150303"/>
                  <a:pt x="77711" y="135697"/>
                  <a:pt x="84145" y="122830"/>
                </a:cubicBezTo>
                <a:cubicBezTo>
                  <a:pt x="91480" y="108159"/>
                  <a:pt x="104105" y="96558"/>
                  <a:pt x="111440" y="81887"/>
                </a:cubicBezTo>
                <a:cubicBezTo>
                  <a:pt x="117874" y="69020"/>
                  <a:pt x="116101" y="52177"/>
                  <a:pt x="125088" y="40943"/>
                </a:cubicBezTo>
                <a:cubicBezTo>
                  <a:pt x="144328" y="16893"/>
                  <a:pt x="180003" y="8990"/>
                  <a:pt x="206974" y="0"/>
                </a:cubicBezTo>
                <a:cubicBezTo>
                  <a:pt x="298023" y="60699"/>
                  <a:pt x="206354" y="-15508"/>
                  <a:pt x="261566" y="150126"/>
                </a:cubicBezTo>
                <a:cubicBezTo>
                  <a:pt x="271940" y="181248"/>
                  <a:pt x="316157" y="232012"/>
                  <a:pt x="316157" y="232012"/>
                </a:cubicBezTo>
                <a:cubicBezTo>
                  <a:pt x="326802" y="263948"/>
                  <a:pt x="327171" y="292988"/>
                  <a:pt x="370748" y="300251"/>
                </a:cubicBezTo>
                <a:cubicBezTo>
                  <a:pt x="384938" y="302616"/>
                  <a:pt x="398043" y="291152"/>
                  <a:pt x="411691" y="286603"/>
                </a:cubicBezTo>
                <a:cubicBezTo>
                  <a:pt x="404029" y="263617"/>
                  <a:pt x="382958" y="227703"/>
                  <a:pt x="411691" y="204717"/>
                </a:cubicBezTo>
                <a:cubicBezTo>
                  <a:pt x="426338" y="193000"/>
                  <a:pt x="448085" y="195618"/>
                  <a:pt x="466282" y="191069"/>
                </a:cubicBezTo>
                <a:cubicBezTo>
                  <a:pt x="479930" y="195618"/>
                  <a:pt x="497053" y="194545"/>
                  <a:pt x="507225" y="204717"/>
                </a:cubicBezTo>
                <a:cubicBezTo>
                  <a:pt x="517397" y="214889"/>
                  <a:pt x="518052" y="231553"/>
                  <a:pt x="520873" y="245660"/>
                </a:cubicBezTo>
                <a:cubicBezTo>
                  <a:pt x="527182" y="277203"/>
                  <a:pt x="557267" y="318448"/>
                  <a:pt x="534521" y="341194"/>
                </a:cubicBezTo>
                <a:cubicBezTo>
                  <a:pt x="511774" y="363940"/>
                  <a:pt x="470831" y="332095"/>
                  <a:pt x="438986" y="327546"/>
                </a:cubicBezTo>
                <a:lnTo>
                  <a:pt x="357100" y="300251"/>
                </a:lnTo>
                <a:lnTo>
                  <a:pt x="398043" y="313899"/>
                </a:lnTo>
                <a:cubicBezTo>
                  <a:pt x="384395" y="322997"/>
                  <a:pt x="373435" y="339709"/>
                  <a:pt x="357100" y="341194"/>
                </a:cubicBezTo>
                <a:cubicBezTo>
                  <a:pt x="296477" y="346705"/>
                  <a:pt x="258067" y="330929"/>
                  <a:pt x="206974" y="313899"/>
                </a:cubicBezTo>
                <a:cubicBezTo>
                  <a:pt x="166031" y="318448"/>
                  <a:pt x="124861" y="321282"/>
                  <a:pt x="84145" y="327546"/>
                </a:cubicBezTo>
                <a:cubicBezTo>
                  <a:pt x="-26085" y="344504"/>
                  <a:pt x="4533" y="368490"/>
                  <a:pt x="2258" y="341194"/>
                </a:cubicBez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6" name="Freihandform 35"/>
          <p:cNvSpPr/>
          <p:nvPr/>
        </p:nvSpPr>
        <p:spPr>
          <a:xfrm>
            <a:off x="8911737" y="1842448"/>
            <a:ext cx="250279" cy="275084"/>
          </a:xfrm>
          <a:custGeom>
            <a:avLst/>
            <a:gdLst>
              <a:gd name="connsiteX0" fmla="*/ 13899 w 250279"/>
              <a:gd name="connsiteY0" fmla="*/ 272955 h 275084"/>
              <a:gd name="connsiteX1" fmla="*/ 27547 w 250279"/>
              <a:gd name="connsiteY1" fmla="*/ 191068 h 275084"/>
              <a:gd name="connsiteX2" fmla="*/ 41194 w 250279"/>
              <a:gd name="connsiteY2" fmla="*/ 81886 h 275084"/>
              <a:gd name="connsiteX3" fmla="*/ 68490 w 250279"/>
              <a:gd name="connsiteY3" fmla="*/ 40943 h 275084"/>
              <a:gd name="connsiteX4" fmla="*/ 82138 w 250279"/>
              <a:gd name="connsiteY4" fmla="*/ 0 h 275084"/>
              <a:gd name="connsiteX5" fmla="*/ 177672 w 250279"/>
              <a:gd name="connsiteY5" fmla="*/ 13648 h 275084"/>
              <a:gd name="connsiteX6" fmla="*/ 204967 w 250279"/>
              <a:gd name="connsiteY6" fmla="*/ 95534 h 275084"/>
              <a:gd name="connsiteX7" fmla="*/ 232263 w 250279"/>
              <a:gd name="connsiteY7" fmla="*/ 204716 h 275084"/>
              <a:gd name="connsiteX8" fmla="*/ 245911 w 250279"/>
              <a:gd name="connsiteY8" fmla="*/ 245659 h 275084"/>
              <a:gd name="connsiteX9" fmla="*/ 13899 w 250279"/>
              <a:gd name="connsiteY9" fmla="*/ 272955 h 27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279" h="275084">
                <a:moveTo>
                  <a:pt x="13899" y="272955"/>
                </a:moveTo>
                <a:cubicBezTo>
                  <a:pt x="-22495" y="263857"/>
                  <a:pt x="23634" y="218462"/>
                  <a:pt x="27547" y="191068"/>
                </a:cubicBezTo>
                <a:cubicBezTo>
                  <a:pt x="32734" y="154759"/>
                  <a:pt x="31544" y="117271"/>
                  <a:pt x="41194" y="81886"/>
                </a:cubicBezTo>
                <a:cubicBezTo>
                  <a:pt x="45510" y="66061"/>
                  <a:pt x="61154" y="55614"/>
                  <a:pt x="68490" y="40943"/>
                </a:cubicBezTo>
                <a:cubicBezTo>
                  <a:pt x="74924" y="28076"/>
                  <a:pt x="77589" y="13648"/>
                  <a:pt x="82138" y="0"/>
                </a:cubicBezTo>
                <a:cubicBezTo>
                  <a:pt x="113983" y="4549"/>
                  <a:pt x="152280" y="-6101"/>
                  <a:pt x="177672" y="13648"/>
                </a:cubicBezTo>
                <a:cubicBezTo>
                  <a:pt x="200383" y="31312"/>
                  <a:pt x="195869" y="68239"/>
                  <a:pt x="204967" y="95534"/>
                </a:cubicBezTo>
                <a:cubicBezTo>
                  <a:pt x="236167" y="189133"/>
                  <a:pt x="199321" y="72949"/>
                  <a:pt x="232263" y="204716"/>
                </a:cubicBezTo>
                <a:cubicBezTo>
                  <a:pt x="235752" y="218672"/>
                  <a:pt x="260018" y="242838"/>
                  <a:pt x="245911" y="245659"/>
                </a:cubicBezTo>
                <a:cubicBezTo>
                  <a:pt x="174536" y="259934"/>
                  <a:pt x="50293" y="282053"/>
                  <a:pt x="13899" y="272955"/>
                </a:cubicBezTo>
                <a:close/>
              </a:path>
            </a:pathLst>
          </a:custGeom>
          <a:solidFill>
            <a:srgbClr val="7030A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7" name="Freihandform 36"/>
          <p:cNvSpPr/>
          <p:nvPr/>
        </p:nvSpPr>
        <p:spPr>
          <a:xfrm>
            <a:off x="9271635" y="1910687"/>
            <a:ext cx="243273" cy="195364"/>
          </a:xfrm>
          <a:custGeom>
            <a:avLst/>
            <a:gdLst>
              <a:gd name="connsiteX0" fmla="*/ 8843 w 243273"/>
              <a:gd name="connsiteY0" fmla="*/ 191068 h 195364"/>
              <a:gd name="connsiteX1" fmla="*/ 22490 w 243273"/>
              <a:gd name="connsiteY1" fmla="*/ 54591 h 195364"/>
              <a:gd name="connsiteX2" fmla="*/ 118025 w 243273"/>
              <a:gd name="connsiteY2" fmla="*/ 40943 h 195364"/>
              <a:gd name="connsiteX3" fmla="*/ 104377 w 243273"/>
              <a:gd name="connsiteY3" fmla="*/ 0 h 195364"/>
              <a:gd name="connsiteX4" fmla="*/ 145320 w 243273"/>
              <a:gd name="connsiteY4" fmla="*/ 40943 h 195364"/>
              <a:gd name="connsiteX5" fmla="*/ 186264 w 243273"/>
              <a:gd name="connsiteY5" fmla="*/ 68238 h 195364"/>
              <a:gd name="connsiteX6" fmla="*/ 199911 w 243273"/>
              <a:gd name="connsiteY6" fmla="*/ 177420 h 195364"/>
              <a:gd name="connsiteX7" fmla="*/ 104377 w 243273"/>
              <a:gd name="connsiteY7" fmla="*/ 163773 h 195364"/>
              <a:gd name="connsiteX8" fmla="*/ 8843 w 243273"/>
              <a:gd name="connsiteY8" fmla="*/ 191068 h 1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73" h="195364">
                <a:moveTo>
                  <a:pt x="8843" y="191068"/>
                </a:moveTo>
                <a:cubicBezTo>
                  <a:pt x="-4805" y="172871"/>
                  <a:pt x="-4401" y="91566"/>
                  <a:pt x="22490" y="54591"/>
                </a:cubicBezTo>
                <a:cubicBezTo>
                  <a:pt x="41411" y="28575"/>
                  <a:pt x="91259" y="58787"/>
                  <a:pt x="118025" y="40943"/>
                </a:cubicBezTo>
                <a:cubicBezTo>
                  <a:pt x="129995" y="32963"/>
                  <a:pt x="89991" y="0"/>
                  <a:pt x="104377" y="0"/>
                </a:cubicBezTo>
                <a:cubicBezTo>
                  <a:pt x="123678" y="0"/>
                  <a:pt x="130493" y="28587"/>
                  <a:pt x="145320" y="40943"/>
                </a:cubicBezTo>
                <a:cubicBezTo>
                  <a:pt x="157921" y="51444"/>
                  <a:pt x="172616" y="59140"/>
                  <a:pt x="186264" y="68238"/>
                </a:cubicBezTo>
                <a:cubicBezTo>
                  <a:pt x="249954" y="163773"/>
                  <a:pt x="268151" y="131928"/>
                  <a:pt x="199911" y="177420"/>
                </a:cubicBezTo>
                <a:cubicBezTo>
                  <a:pt x="168066" y="172871"/>
                  <a:pt x="136545" y="163773"/>
                  <a:pt x="104377" y="163773"/>
                </a:cubicBezTo>
                <a:cubicBezTo>
                  <a:pt x="72209" y="163773"/>
                  <a:pt x="22491" y="209265"/>
                  <a:pt x="8843" y="19106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8" name="Freihandform 37"/>
          <p:cNvSpPr/>
          <p:nvPr/>
        </p:nvSpPr>
        <p:spPr>
          <a:xfrm>
            <a:off x="9518857" y="2112168"/>
            <a:ext cx="89167" cy="98769"/>
          </a:xfrm>
          <a:custGeom>
            <a:avLst/>
            <a:gdLst>
              <a:gd name="connsiteX0" fmla="*/ 89167 w 89167"/>
              <a:gd name="connsiteY0" fmla="*/ 3235 h 98769"/>
              <a:gd name="connsiteX1" fmla="*/ 7280 w 89167"/>
              <a:gd name="connsiteY1" fmla="*/ 44178 h 98769"/>
              <a:gd name="connsiteX2" fmla="*/ 61871 w 89167"/>
              <a:gd name="connsiteY2" fmla="*/ 98769 h 98769"/>
              <a:gd name="connsiteX3" fmla="*/ 61871 w 89167"/>
              <a:gd name="connsiteY3" fmla="*/ 3235 h 98769"/>
              <a:gd name="connsiteX4" fmla="*/ 34576 w 89167"/>
              <a:gd name="connsiteY4" fmla="*/ 3235 h 98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7" h="98769">
                <a:moveTo>
                  <a:pt x="89167" y="3235"/>
                </a:moveTo>
                <a:cubicBezTo>
                  <a:pt x="61871" y="16883"/>
                  <a:pt x="26817" y="20734"/>
                  <a:pt x="7280" y="44178"/>
                </a:cubicBezTo>
                <a:cubicBezTo>
                  <a:pt x="-24368" y="82155"/>
                  <a:pt x="57123" y="97187"/>
                  <a:pt x="61871" y="98769"/>
                </a:cubicBezTo>
                <a:cubicBezTo>
                  <a:pt x="73362" y="64296"/>
                  <a:pt x="89554" y="40146"/>
                  <a:pt x="61871" y="3235"/>
                </a:cubicBezTo>
                <a:cubicBezTo>
                  <a:pt x="56412" y="-4044"/>
                  <a:pt x="43674" y="3235"/>
                  <a:pt x="34576" y="3235"/>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9" name="Freihandform 38"/>
          <p:cNvSpPr/>
          <p:nvPr/>
        </p:nvSpPr>
        <p:spPr>
          <a:xfrm>
            <a:off x="7874758" y="2100976"/>
            <a:ext cx="96054" cy="123609"/>
          </a:xfrm>
          <a:custGeom>
            <a:avLst/>
            <a:gdLst>
              <a:gd name="connsiteX0" fmla="*/ 95535 w 96054"/>
              <a:gd name="connsiteY0" fmla="*/ 28075 h 123609"/>
              <a:gd name="connsiteX1" fmla="*/ 40943 w 96054"/>
              <a:gd name="connsiteY1" fmla="*/ 123609 h 123609"/>
              <a:gd name="connsiteX2" fmla="*/ 0 w 96054"/>
              <a:gd name="connsiteY2" fmla="*/ 109961 h 123609"/>
              <a:gd name="connsiteX3" fmla="*/ 68239 w 96054"/>
              <a:gd name="connsiteY3" fmla="*/ 779 h 123609"/>
              <a:gd name="connsiteX4" fmla="*/ 95535 w 96054"/>
              <a:gd name="connsiteY4" fmla="*/ 28075 h 12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4" h="123609">
                <a:moveTo>
                  <a:pt x="95535" y="28075"/>
                </a:moveTo>
                <a:cubicBezTo>
                  <a:pt x="90986" y="48547"/>
                  <a:pt x="104406" y="123609"/>
                  <a:pt x="40943" y="123609"/>
                </a:cubicBezTo>
                <a:cubicBezTo>
                  <a:pt x="26557" y="123609"/>
                  <a:pt x="13648" y="114510"/>
                  <a:pt x="0" y="109961"/>
                </a:cubicBezTo>
                <a:cubicBezTo>
                  <a:pt x="36698" y="-131"/>
                  <a:pt x="953" y="51244"/>
                  <a:pt x="68239" y="779"/>
                </a:cubicBezTo>
                <a:cubicBezTo>
                  <a:pt x="73386" y="-3081"/>
                  <a:pt x="100084" y="7603"/>
                  <a:pt x="95535" y="28075"/>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0" name="Freihandform 39"/>
          <p:cNvSpPr/>
          <p:nvPr/>
        </p:nvSpPr>
        <p:spPr>
          <a:xfrm>
            <a:off x="7404486" y="2086818"/>
            <a:ext cx="115430" cy="159780"/>
          </a:xfrm>
          <a:custGeom>
            <a:avLst/>
            <a:gdLst>
              <a:gd name="connsiteX0" fmla="*/ 6248 w 115430"/>
              <a:gd name="connsiteY0" fmla="*/ 28585 h 159780"/>
              <a:gd name="connsiteX1" fmla="*/ 19896 w 115430"/>
              <a:gd name="connsiteY1" fmla="*/ 151415 h 159780"/>
              <a:gd name="connsiteX2" fmla="*/ 88135 w 115430"/>
              <a:gd name="connsiteY2" fmla="*/ 137767 h 159780"/>
              <a:gd name="connsiteX3" fmla="*/ 101783 w 115430"/>
              <a:gd name="connsiteY3" fmla="*/ 69528 h 159780"/>
              <a:gd name="connsiteX4" fmla="*/ 115430 w 115430"/>
              <a:gd name="connsiteY4" fmla="*/ 28585 h 159780"/>
              <a:gd name="connsiteX5" fmla="*/ 74487 w 115430"/>
              <a:gd name="connsiteY5" fmla="*/ 1289 h 159780"/>
              <a:gd name="connsiteX6" fmla="*/ 6248 w 115430"/>
              <a:gd name="connsiteY6" fmla="*/ 28585 h 1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30" h="159780">
                <a:moveTo>
                  <a:pt x="6248" y="28585"/>
                </a:moveTo>
                <a:cubicBezTo>
                  <a:pt x="-2850" y="53606"/>
                  <a:pt x="-4821" y="118459"/>
                  <a:pt x="19896" y="151415"/>
                </a:cubicBezTo>
                <a:cubicBezTo>
                  <a:pt x="33814" y="169972"/>
                  <a:pt x="71732" y="154170"/>
                  <a:pt x="88135" y="137767"/>
                </a:cubicBezTo>
                <a:cubicBezTo>
                  <a:pt x="104538" y="121364"/>
                  <a:pt x="96157" y="92032"/>
                  <a:pt x="101783" y="69528"/>
                </a:cubicBezTo>
                <a:cubicBezTo>
                  <a:pt x="105272" y="55572"/>
                  <a:pt x="110881" y="42233"/>
                  <a:pt x="115430" y="28585"/>
                </a:cubicBezTo>
                <a:cubicBezTo>
                  <a:pt x="101782" y="19486"/>
                  <a:pt x="90666" y="3986"/>
                  <a:pt x="74487" y="1289"/>
                </a:cubicBezTo>
                <a:cubicBezTo>
                  <a:pt x="47604" y="-3192"/>
                  <a:pt x="15346" y="3564"/>
                  <a:pt x="6248" y="28585"/>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1" name="Freihandform 40"/>
          <p:cNvSpPr/>
          <p:nvPr/>
        </p:nvSpPr>
        <p:spPr>
          <a:xfrm>
            <a:off x="8093122" y="1977450"/>
            <a:ext cx="150126" cy="151601"/>
          </a:xfrm>
          <a:custGeom>
            <a:avLst/>
            <a:gdLst>
              <a:gd name="connsiteX0" fmla="*/ 0 w 150126"/>
              <a:gd name="connsiteY0" fmla="*/ 137953 h 151601"/>
              <a:gd name="connsiteX1" fmla="*/ 68239 w 150126"/>
              <a:gd name="connsiteY1" fmla="*/ 69714 h 151601"/>
              <a:gd name="connsiteX2" fmla="*/ 81887 w 150126"/>
              <a:gd name="connsiteY2" fmla="*/ 1475 h 151601"/>
              <a:gd name="connsiteX3" fmla="*/ 109182 w 150126"/>
              <a:gd name="connsiteY3" fmla="*/ 42419 h 151601"/>
              <a:gd name="connsiteX4" fmla="*/ 150126 w 150126"/>
              <a:gd name="connsiteY4" fmla="*/ 124305 h 151601"/>
              <a:gd name="connsiteX5" fmla="*/ 109182 w 150126"/>
              <a:gd name="connsiteY5" fmla="*/ 151601 h 151601"/>
              <a:gd name="connsiteX6" fmla="*/ 27296 w 150126"/>
              <a:gd name="connsiteY6" fmla="*/ 124305 h 151601"/>
              <a:gd name="connsiteX7" fmla="*/ 0 w 150126"/>
              <a:gd name="connsiteY7" fmla="*/ 137953 h 15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26" h="151601">
                <a:moveTo>
                  <a:pt x="0" y="137953"/>
                </a:moveTo>
                <a:cubicBezTo>
                  <a:pt x="22746" y="115207"/>
                  <a:pt x="51689" y="97298"/>
                  <a:pt x="68239" y="69714"/>
                </a:cubicBezTo>
                <a:cubicBezTo>
                  <a:pt x="80174" y="49823"/>
                  <a:pt x="62586" y="14342"/>
                  <a:pt x="81887" y="1475"/>
                </a:cubicBezTo>
                <a:cubicBezTo>
                  <a:pt x="95535" y="-7623"/>
                  <a:pt x="101847" y="27748"/>
                  <a:pt x="109182" y="42419"/>
                </a:cubicBezTo>
                <a:cubicBezTo>
                  <a:pt x="165679" y="155414"/>
                  <a:pt x="71909" y="6982"/>
                  <a:pt x="150126" y="124305"/>
                </a:cubicBezTo>
                <a:cubicBezTo>
                  <a:pt x="136478" y="133404"/>
                  <a:pt x="125585" y="151601"/>
                  <a:pt x="109182" y="151601"/>
                </a:cubicBezTo>
                <a:cubicBezTo>
                  <a:pt x="80410" y="151601"/>
                  <a:pt x="56068" y="124305"/>
                  <a:pt x="27296" y="124305"/>
                </a:cubicBezTo>
                <a:lnTo>
                  <a:pt x="0" y="13795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2" name="Freihandform 41"/>
          <p:cNvSpPr/>
          <p:nvPr/>
        </p:nvSpPr>
        <p:spPr>
          <a:xfrm>
            <a:off x="9635319" y="1897039"/>
            <a:ext cx="1162451" cy="232012"/>
          </a:xfrm>
          <a:custGeom>
            <a:avLst/>
            <a:gdLst>
              <a:gd name="connsiteX0" fmla="*/ 0 w 1162451"/>
              <a:gd name="connsiteY0" fmla="*/ 204716 h 232012"/>
              <a:gd name="connsiteX1" fmla="*/ 13648 w 1162451"/>
              <a:gd name="connsiteY1" fmla="*/ 136477 h 232012"/>
              <a:gd name="connsiteX2" fmla="*/ 54591 w 1162451"/>
              <a:gd name="connsiteY2" fmla="*/ 95534 h 232012"/>
              <a:gd name="connsiteX3" fmla="*/ 136478 w 1162451"/>
              <a:gd name="connsiteY3" fmla="*/ 40943 h 232012"/>
              <a:gd name="connsiteX4" fmla="*/ 218365 w 1162451"/>
              <a:gd name="connsiteY4" fmla="*/ 0 h 232012"/>
              <a:gd name="connsiteX5" fmla="*/ 286603 w 1162451"/>
              <a:gd name="connsiteY5" fmla="*/ 13648 h 232012"/>
              <a:gd name="connsiteX6" fmla="*/ 368490 w 1162451"/>
              <a:gd name="connsiteY6" fmla="*/ 81886 h 232012"/>
              <a:gd name="connsiteX7" fmla="*/ 518615 w 1162451"/>
              <a:gd name="connsiteY7" fmla="*/ 95534 h 232012"/>
              <a:gd name="connsiteX8" fmla="*/ 600502 w 1162451"/>
              <a:gd name="connsiteY8" fmla="*/ 136477 h 232012"/>
              <a:gd name="connsiteX9" fmla="*/ 627797 w 1162451"/>
              <a:gd name="connsiteY9" fmla="*/ 177421 h 232012"/>
              <a:gd name="connsiteX10" fmla="*/ 682388 w 1162451"/>
              <a:gd name="connsiteY10" fmla="*/ 191068 h 232012"/>
              <a:gd name="connsiteX11" fmla="*/ 736980 w 1162451"/>
              <a:gd name="connsiteY11" fmla="*/ 177421 h 232012"/>
              <a:gd name="connsiteX12" fmla="*/ 777923 w 1162451"/>
              <a:gd name="connsiteY12" fmla="*/ 150125 h 232012"/>
              <a:gd name="connsiteX13" fmla="*/ 859809 w 1162451"/>
              <a:gd name="connsiteY13" fmla="*/ 191068 h 232012"/>
              <a:gd name="connsiteX14" fmla="*/ 900753 w 1162451"/>
              <a:gd name="connsiteY14" fmla="*/ 204716 h 232012"/>
              <a:gd name="connsiteX15" fmla="*/ 955344 w 1162451"/>
              <a:gd name="connsiteY15" fmla="*/ 191068 h 232012"/>
              <a:gd name="connsiteX16" fmla="*/ 1050878 w 1162451"/>
              <a:gd name="connsiteY16" fmla="*/ 163773 h 232012"/>
              <a:gd name="connsiteX17" fmla="*/ 1146412 w 1162451"/>
              <a:gd name="connsiteY17" fmla="*/ 177421 h 232012"/>
              <a:gd name="connsiteX18" fmla="*/ 1160060 w 1162451"/>
              <a:gd name="connsiteY18" fmla="*/ 218364 h 232012"/>
              <a:gd name="connsiteX19" fmla="*/ 1119117 w 1162451"/>
              <a:gd name="connsiteY19" fmla="*/ 232012 h 232012"/>
              <a:gd name="connsiteX20" fmla="*/ 736980 w 1162451"/>
              <a:gd name="connsiteY20" fmla="*/ 204716 h 232012"/>
              <a:gd name="connsiteX21" fmla="*/ 655093 w 1162451"/>
              <a:gd name="connsiteY21" fmla="*/ 191068 h 232012"/>
              <a:gd name="connsiteX22" fmla="*/ 0 w 1162451"/>
              <a:gd name="connsiteY22" fmla="*/ 204716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2451" h="232012">
                <a:moveTo>
                  <a:pt x="0" y="204716"/>
                </a:moveTo>
                <a:cubicBezTo>
                  <a:pt x="4549" y="181970"/>
                  <a:pt x="3274" y="157225"/>
                  <a:pt x="13648" y="136477"/>
                </a:cubicBezTo>
                <a:cubicBezTo>
                  <a:pt x="22280" y="119214"/>
                  <a:pt x="39356" y="107383"/>
                  <a:pt x="54591" y="95534"/>
                </a:cubicBezTo>
                <a:cubicBezTo>
                  <a:pt x="80486" y="75394"/>
                  <a:pt x="105356" y="51317"/>
                  <a:pt x="136478" y="40943"/>
                </a:cubicBezTo>
                <a:cubicBezTo>
                  <a:pt x="192982" y="22108"/>
                  <a:pt x="165451" y="35275"/>
                  <a:pt x="218365" y="0"/>
                </a:cubicBezTo>
                <a:cubicBezTo>
                  <a:pt x="241111" y="4549"/>
                  <a:pt x="265855" y="3274"/>
                  <a:pt x="286603" y="13648"/>
                </a:cubicBezTo>
                <a:cubicBezTo>
                  <a:pt x="324889" y="32791"/>
                  <a:pt x="323603" y="72267"/>
                  <a:pt x="368490" y="81886"/>
                </a:cubicBezTo>
                <a:cubicBezTo>
                  <a:pt x="417623" y="92414"/>
                  <a:pt x="468573" y="90985"/>
                  <a:pt x="518615" y="95534"/>
                </a:cubicBezTo>
                <a:cubicBezTo>
                  <a:pt x="551914" y="106634"/>
                  <a:pt x="574047" y="110021"/>
                  <a:pt x="600502" y="136477"/>
                </a:cubicBezTo>
                <a:cubicBezTo>
                  <a:pt x="612100" y="148076"/>
                  <a:pt x="614149" y="168322"/>
                  <a:pt x="627797" y="177421"/>
                </a:cubicBezTo>
                <a:cubicBezTo>
                  <a:pt x="643404" y="187826"/>
                  <a:pt x="664191" y="186519"/>
                  <a:pt x="682388" y="191068"/>
                </a:cubicBezTo>
                <a:cubicBezTo>
                  <a:pt x="700585" y="186519"/>
                  <a:pt x="719739" y="184810"/>
                  <a:pt x="736980" y="177421"/>
                </a:cubicBezTo>
                <a:cubicBezTo>
                  <a:pt x="752056" y="170960"/>
                  <a:pt x="761744" y="152822"/>
                  <a:pt x="777923" y="150125"/>
                </a:cubicBezTo>
                <a:cubicBezTo>
                  <a:pt x="803650" y="145837"/>
                  <a:pt x="841987" y="182157"/>
                  <a:pt x="859809" y="191068"/>
                </a:cubicBezTo>
                <a:cubicBezTo>
                  <a:pt x="872676" y="197502"/>
                  <a:pt x="887105" y="200167"/>
                  <a:pt x="900753" y="204716"/>
                </a:cubicBezTo>
                <a:cubicBezTo>
                  <a:pt x="918950" y="200167"/>
                  <a:pt x="937309" y="196221"/>
                  <a:pt x="955344" y="191068"/>
                </a:cubicBezTo>
                <a:cubicBezTo>
                  <a:pt x="1092399" y="151910"/>
                  <a:pt x="880216" y="206439"/>
                  <a:pt x="1050878" y="163773"/>
                </a:cubicBezTo>
                <a:cubicBezTo>
                  <a:pt x="1082723" y="168322"/>
                  <a:pt x="1117640" y="163035"/>
                  <a:pt x="1146412" y="177421"/>
                </a:cubicBezTo>
                <a:cubicBezTo>
                  <a:pt x="1159279" y="183855"/>
                  <a:pt x="1166493" y="205497"/>
                  <a:pt x="1160060" y="218364"/>
                </a:cubicBezTo>
                <a:cubicBezTo>
                  <a:pt x="1153627" y="231231"/>
                  <a:pt x="1132765" y="227463"/>
                  <a:pt x="1119117" y="232012"/>
                </a:cubicBezTo>
                <a:cubicBezTo>
                  <a:pt x="950407" y="189834"/>
                  <a:pt x="1130488" y="230950"/>
                  <a:pt x="736980" y="204716"/>
                </a:cubicBezTo>
                <a:cubicBezTo>
                  <a:pt x="709369" y="202875"/>
                  <a:pt x="682389" y="195617"/>
                  <a:pt x="655093" y="191068"/>
                </a:cubicBezTo>
                <a:lnTo>
                  <a:pt x="0" y="204716"/>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3" name="Textfeld 42"/>
          <p:cNvSpPr txBox="1"/>
          <p:nvPr/>
        </p:nvSpPr>
        <p:spPr>
          <a:xfrm>
            <a:off x="7412942" y="2305114"/>
            <a:ext cx="3602201" cy="307777"/>
          </a:xfrm>
          <a:prstGeom prst="rect">
            <a:avLst/>
          </a:prstGeom>
          <a:solidFill>
            <a:schemeClr val="bg1"/>
          </a:solidFill>
          <a:ln>
            <a:noFill/>
          </a:ln>
        </p:spPr>
        <p:txBody>
          <a:bodyPr wrap="square" rtlCol="0">
            <a:spAutoFit/>
          </a:bodyPr>
          <a:lstStyle/>
          <a:p>
            <a:pPr algn="ctr"/>
            <a:r>
              <a:rPr lang="de-DE" sz="1400" dirty="0">
                <a:solidFill>
                  <a:schemeClr val="accent1">
                    <a:lumMod val="75000"/>
                  </a:schemeClr>
                </a:solidFill>
              </a:rPr>
              <a:t>about 20 phases (only larger ones colored)</a:t>
            </a:r>
          </a:p>
        </p:txBody>
      </p:sp>
      <p:sp>
        <p:nvSpPr>
          <p:cNvPr id="44" name="Rechteck 43"/>
          <p:cNvSpPr/>
          <p:nvPr/>
        </p:nvSpPr>
        <p:spPr>
          <a:xfrm>
            <a:off x="5391170" y="2838188"/>
            <a:ext cx="6611333" cy="581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46" name="Gerader Verbinder 45"/>
          <p:cNvCxnSpPr/>
          <p:nvPr/>
        </p:nvCxnSpPr>
        <p:spPr>
          <a:xfrm flipH="1">
            <a:off x="11604312" y="2049344"/>
            <a:ext cx="1641" cy="122419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5673296" y="1977450"/>
            <a:ext cx="946" cy="128796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a:off x="5688176" y="3153308"/>
            <a:ext cx="5904384" cy="12002"/>
          </a:xfrm>
          <a:prstGeom prst="straightConnector1">
            <a:avLst/>
          </a:prstGeom>
          <a:ln w="63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8733905" y="2697469"/>
            <a:ext cx="2467364"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BURST: ≥0.5 s AND ≥ 4 phases</a:t>
            </a:r>
            <a:endParaRPr lang="de-AT" sz="1400" dirty="0">
              <a:solidFill>
                <a:schemeClr val="accent1">
                  <a:lumMod val="75000"/>
                </a:schemeClr>
              </a:solidFill>
            </a:endParaRPr>
          </a:p>
        </p:txBody>
      </p:sp>
      <p:sp>
        <p:nvSpPr>
          <p:cNvPr id="50" name="Textfeld 49"/>
          <p:cNvSpPr txBox="1"/>
          <p:nvPr/>
        </p:nvSpPr>
        <p:spPr>
          <a:xfrm>
            <a:off x="7306720" y="2820969"/>
            <a:ext cx="1323833" cy="307777"/>
          </a:xfrm>
          <a:prstGeom prst="rect">
            <a:avLst/>
          </a:prstGeom>
          <a:noFill/>
        </p:spPr>
        <p:txBody>
          <a:bodyPr wrap="square" rtlCol="0">
            <a:spAutoFit/>
          </a:bodyPr>
          <a:lstStyle/>
          <a:p>
            <a:pPr algn="ctr"/>
            <a:r>
              <a:rPr lang="de-DE" sz="1400" dirty="0">
                <a:solidFill>
                  <a:schemeClr val="accent1">
                    <a:lumMod val="75000"/>
                  </a:schemeClr>
                </a:solidFill>
              </a:rPr>
              <a:t>2.5 s</a:t>
            </a:r>
            <a:endParaRPr lang="de-AT" sz="1400" dirty="0">
              <a:solidFill>
                <a:schemeClr val="accent1">
                  <a:lumMod val="75000"/>
                </a:schemeClr>
              </a:solidFill>
            </a:endParaRPr>
          </a:p>
        </p:txBody>
      </p:sp>
      <p:sp>
        <p:nvSpPr>
          <p:cNvPr id="63" name="Textfeld 62"/>
          <p:cNvSpPr txBox="1"/>
          <p:nvPr/>
        </p:nvSpPr>
        <p:spPr>
          <a:xfrm>
            <a:off x="1269242" y="5394998"/>
            <a:ext cx="3332030" cy="276999"/>
          </a:xfrm>
          <a:prstGeom prst="rect">
            <a:avLst/>
          </a:prstGeom>
          <a:solidFill>
            <a:srgbClr val="92D050"/>
          </a:solidFill>
          <a:ln>
            <a:solidFill>
              <a:schemeClr val="tx1"/>
            </a:solidFill>
          </a:ln>
        </p:spPr>
        <p:txBody>
          <a:bodyPr wrap="square" rtlCol="0">
            <a:spAutoFit/>
          </a:bodyPr>
          <a:lstStyle/>
          <a:p>
            <a:pPr algn="ctr"/>
            <a:r>
              <a:rPr lang="de-DE" sz="1200" dirty="0"/>
              <a:t>SUPPRESSION (amplitude &lt;10 µV): 3.5 s</a:t>
            </a:r>
            <a:endParaRPr lang="de-AT" sz="1200" dirty="0"/>
          </a:p>
        </p:txBody>
      </p:sp>
      <p:sp>
        <p:nvSpPr>
          <p:cNvPr id="2" name="Rechteck 1"/>
          <p:cNvSpPr/>
          <p:nvPr/>
        </p:nvSpPr>
        <p:spPr>
          <a:xfrm>
            <a:off x="8824832" y="3635294"/>
            <a:ext cx="161702" cy="230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1" name="Textfeld 50"/>
          <p:cNvSpPr txBox="1"/>
          <p:nvPr/>
        </p:nvSpPr>
        <p:spPr>
          <a:xfrm>
            <a:off x="302114" y="5842337"/>
            <a:ext cx="8598315" cy="1015663"/>
          </a:xfrm>
          <a:prstGeom prst="rect">
            <a:avLst/>
          </a:prstGeom>
          <a:solidFill>
            <a:schemeClr val="bg1"/>
          </a:solidFill>
          <a:ln>
            <a:noFill/>
          </a:ln>
        </p:spPr>
        <p:txBody>
          <a:bodyPr wrap="square" rtlCol="0">
            <a:spAutoFit/>
          </a:bodyPr>
          <a:lstStyle/>
          <a:p>
            <a:r>
              <a:rPr lang="de-DE" sz="2400" dirty="0"/>
              <a:t>Burst suppression pattern, </a:t>
            </a:r>
          </a:p>
          <a:p>
            <a:r>
              <a:rPr lang="de-DE" dirty="0"/>
              <a:t>Suppression percent = 6s/10s = 60%. Compared to the prior example the inter-burst EEG is now suppressed (i.e., now qualifies as burst suppression). </a:t>
            </a:r>
            <a:endParaRPr lang="de-AT" dirty="0"/>
          </a:p>
        </p:txBody>
      </p:sp>
    </p:spTree>
    <p:extLst>
      <p:ext uri="{BB962C8B-B14F-4D97-AF65-F5344CB8AC3E}">
        <p14:creationId xmlns:p14="http://schemas.microsoft.com/office/powerpoint/2010/main" val="253651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3396C0C7-206F-4EA6-8B4B-90A9BCFED3F7}"/>
              </a:ext>
            </a:extLst>
          </p:cNvPr>
          <p:cNvSpPr txBox="1">
            <a:spLocks/>
          </p:cNvSpPr>
          <p:nvPr/>
        </p:nvSpPr>
        <p:spPr>
          <a:xfrm>
            <a:off x="330546" y="6472808"/>
            <a:ext cx="10515600" cy="699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How would you describe this page of EEG?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Grafik 11"/>
          <p:cNvPicPr>
            <a:picLocks noChangeAspect="1"/>
          </p:cNvPicPr>
          <p:nvPr/>
        </p:nvPicPr>
        <p:blipFill rotWithShape="1">
          <a:blip r:embed="rId3"/>
          <a:srcRect t="-2396" b="1"/>
          <a:stretch/>
        </p:blipFill>
        <p:spPr>
          <a:xfrm>
            <a:off x="549443" y="221576"/>
            <a:ext cx="10628073" cy="6122091"/>
          </a:xfrm>
          <a:prstGeom prst="rect">
            <a:avLst/>
          </a:prstGeom>
        </p:spPr>
      </p:pic>
      <p:sp>
        <p:nvSpPr>
          <p:cNvPr id="13" name="Rechteck 12"/>
          <p:cNvSpPr/>
          <p:nvPr/>
        </p:nvSpPr>
        <p:spPr>
          <a:xfrm>
            <a:off x="2290340" y="370593"/>
            <a:ext cx="736846" cy="355107"/>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feld 13"/>
          <p:cNvSpPr txBox="1"/>
          <p:nvPr/>
        </p:nvSpPr>
        <p:spPr>
          <a:xfrm>
            <a:off x="484864" y="334786"/>
            <a:ext cx="935028" cy="307777"/>
          </a:xfrm>
          <a:prstGeom prst="rect">
            <a:avLst/>
          </a:prstGeom>
          <a:solidFill>
            <a:schemeClr val="bg1"/>
          </a:solidFill>
          <a:ln>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5</a:t>
            </a:r>
            <a:r>
              <a:rPr kumimoji="0" lang="de-DE" sz="1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µV/mm</a:t>
            </a:r>
            <a:endParaRPr kumimoji="0" lang="de-AT"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2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a:srcRect t="-1514" b="1"/>
          <a:stretch/>
        </p:blipFill>
        <p:spPr>
          <a:xfrm>
            <a:off x="549443" y="274320"/>
            <a:ext cx="10628073" cy="6069347"/>
          </a:xfrm>
          <a:prstGeom prst="rect">
            <a:avLst/>
          </a:prstGeom>
        </p:spPr>
      </p:pic>
      <p:sp>
        <p:nvSpPr>
          <p:cNvPr id="6" name="Textfeld 5"/>
          <p:cNvSpPr txBox="1"/>
          <p:nvPr/>
        </p:nvSpPr>
        <p:spPr>
          <a:xfrm>
            <a:off x="6750885" y="3736066"/>
            <a:ext cx="4426631" cy="2585323"/>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Lateralized burst suppression on the left.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Only 1 burst is shown here with a suppression percent of 75% (7.5 out of 10 sec). It is lateralized because the pattern is only present in one hemisphere.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Suppression on the 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If the background activity differs significantly between hemispheres it is worth characterizing for both. In this case there is suppression on the right; however, lateralized burst suppression could occur with the contralateral hemisphere containing more physiologic rhythms (i.e., nearly continuous or continuous). </a:t>
            </a:r>
          </a:p>
        </p:txBody>
      </p:sp>
      <p:sp>
        <p:nvSpPr>
          <p:cNvPr id="7" name="Textfeld 6"/>
          <p:cNvSpPr txBox="1"/>
          <p:nvPr/>
        </p:nvSpPr>
        <p:spPr>
          <a:xfrm>
            <a:off x="1050877" y="2895135"/>
            <a:ext cx="2134739" cy="276999"/>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SUPPRESSION</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feld 7"/>
          <p:cNvSpPr txBox="1"/>
          <p:nvPr/>
        </p:nvSpPr>
        <p:spPr>
          <a:xfrm>
            <a:off x="1050877" y="80472"/>
            <a:ext cx="10126639" cy="282208"/>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RIGHT: SUPPRESSION</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feld 8"/>
          <p:cNvSpPr txBox="1"/>
          <p:nvPr/>
        </p:nvSpPr>
        <p:spPr>
          <a:xfrm>
            <a:off x="3185617" y="2895134"/>
            <a:ext cx="2593860" cy="277000"/>
          </a:xfrm>
          <a:prstGeom prst="rect">
            <a:avLst/>
          </a:prstGeom>
          <a:solidFill>
            <a:schemeClr val="accent2">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LEFT: BURST</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feld 9"/>
          <p:cNvSpPr txBox="1"/>
          <p:nvPr/>
        </p:nvSpPr>
        <p:spPr>
          <a:xfrm>
            <a:off x="5779477" y="2895135"/>
            <a:ext cx="5398040" cy="276999"/>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SUPPRESSION</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p:cNvSpPr/>
          <p:nvPr/>
        </p:nvSpPr>
        <p:spPr>
          <a:xfrm>
            <a:off x="3179690" y="1825829"/>
            <a:ext cx="2599787" cy="1020615"/>
          </a:xfrm>
          <a:prstGeom prst="rect">
            <a:avLst/>
          </a:prstGeom>
          <a:noFill/>
          <a:ln w="381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hteck 14"/>
          <p:cNvSpPr/>
          <p:nvPr/>
        </p:nvSpPr>
        <p:spPr>
          <a:xfrm>
            <a:off x="3179690" y="3884759"/>
            <a:ext cx="2599787" cy="1020615"/>
          </a:xfrm>
          <a:prstGeom prst="rect">
            <a:avLst/>
          </a:prstGeom>
          <a:noFill/>
          <a:ln w="381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hteck 15"/>
          <p:cNvSpPr/>
          <p:nvPr/>
        </p:nvSpPr>
        <p:spPr>
          <a:xfrm>
            <a:off x="2263806" y="357269"/>
            <a:ext cx="736846" cy="355107"/>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feld 16"/>
          <p:cNvSpPr txBox="1"/>
          <p:nvPr/>
        </p:nvSpPr>
        <p:spPr>
          <a:xfrm>
            <a:off x="82530" y="271487"/>
            <a:ext cx="935028" cy="307777"/>
          </a:xfrm>
          <a:prstGeom prst="rect">
            <a:avLst/>
          </a:prstGeom>
          <a:solidFill>
            <a:schemeClr val="bg1"/>
          </a:solidFill>
          <a:ln>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5</a:t>
            </a:r>
            <a:r>
              <a:rPr kumimoji="0" lang="de-DE" sz="1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µV/mm</a:t>
            </a:r>
            <a:endParaRPr kumimoji="0" lang="de-AT"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880315" y="399244"/>
            <a:ext cx="9581453" cy="1042085"/>
          </a:xfrm>
        </p:spPr>
        <p:txBody>
          <a:bodyPr anchor="b">
            <a:normAutofit/>
          </a:bodyPr>
          <a:lstStyle/>
          <a:p>
            <a:r>
              <a:rPr lang="de-DE" dirty="0"/>
              <a:t>Mode of presentation</a:t>
            </a:r>
            <a:endParaRPr lang="de-AT" dirty="0"/>
          </a:p>
        </p:txBody>
      </p:sp>
      <p:sp>
        <p:nvSpPr>
          <p:cNvPr id="3" name="Inhaltsplatzhalter 2"/>
          <p:cNvSpPr>
            <a:spLocks noGrp="1"/>
          </p:cNvSpPr>
          <p:nvPr>
            <p:ph idx="1"/>
          </p:nvPr>
        </p:nvSpPr>
        <p:spPr>
          <a:xfrm>
            <a:off x="1880315" y="1687132"/>
            <a:ext cx="10053911" cy="5041456"/>
          </a:xfrm>
        </p:spPr>
        <p:txBody>
          <a:bodyPr>
            <a:normAutofit/>
          </a:bodyPr>
          <a:lstStyle/>
          <a:p>
            <a:pPr marL="0" indent="0">
              <a:buNone/>
            </a:pPr>
            <a:endParaRPr lang="de-DE" sz="2000" dirty="0"/>
          </a:p>
          <a:p>
            <a:pPr marL="0" indent="0">
              <a:buNone/>
            </a:pPr>
            <a:r>
              <a:rPr lang="de-DE" sz="2000" b="1" dirty="0"/>
              <a:t>General remarks:</a:t>
            </a:r>
          </a:p>
          <a:p>
            <a:pPr marL="0" indent="0">
              <a:buNone/>
            </a:pPr>
            <a:r>
              <a:rPr lang="de-DE" sz="2400" dirty="0"/>
              <a:t>This module has been designed to provide a self guided introduction to the important components of the ACNS standardized critical care EEG terminology, 2021 version. It focuses on discussing terms that are commonly used or with a high clinical importance. It does not describe all of the major and minor modifiers (although it includes many). For comprehensive details on all feaures of the terminology please refer to the ACNS guideline that can be found at </a:t>
            </a:r>
            <a:r>
              <a:rPr lang="de-DE" sz="2400" dirty="0">
                <a:hlinkClick r:id="rId3"/>
              </a:rPr>
              <a:t>https://www.acns.org/practice/guidelines</a:t>
            </a:r>
            <a:r>
              <a:rPr lang="de-DE" sz="2400" dirty="0"/>
              <a:t>, under </a:t>
            </a:r>
            <a:r>
              <a:rPr lang="de-DE" sz="2400" dirty="0">
                <a:highlight>
                  <a:srgbClr val="FFFFFF"/>
                </a:highlight>
              </a:rPr>
              <a:t>“</a:t>
            </a:r>
            <a:r>
              <a:rPr lang="de-DE" sz="2400" dirty="0"/>
              <a:t>Continuous EEG Monitoring in Critical Care“</a:t>
            </a:r>
            <a:r>
              <a:rPr lang="de-DE" sz="2400" dirty="0">
                <a:highlight>
                  <a:srgbClr val="FFFFFF"/>
                </a:highlight>
              </a:rPr>
              <a:t>,</a:t>
            </a:r>
            <a:r>
              <a:rPr lang="de-DE" sz="2400" dirty="0"/>
              <a:t> or via the Journal of Clinical Neurophysiology </a:t>
            </a:r>
            <a:r>
              <a:rPr lang="en-US" sz="1600" dirty="0">
                <a:hlinkClick r:id="rId4"/>
              </a:rPr>
              <a:t>https://journals.lww.com/clinicalneurophys/Fulltext/2021/01000/American_Clinical_Neurophysiology_Society_s.1.aspx</a:t>
            </a:r>
            <a:r>
              <a:rPr lang="en-US" sz="1600" dirty="0"/>
              <a:t> </a:t>
            </a:r>
            <a:endParaRPr lang="de-DE" sz="2400" dirty="0"/>
          </a:p>
          <a:p>
            <a:pPr marL="0" indent="0">
              <a:buNone/>
            </a:pPr>
            <a:endParaRPr lang="de-DE" sz="2000" dirty="0"/>
          </a:p>
        </p:txBody>
      </p:sp>
      <p:pic>
        <p:nvPicPr>
          <p:cNvPr id="6" name="Picture 5">
            <a:extLst>
              <a:ext uri="{FF2B5EF4-FFF2-40B4-BE49-F238E27FC236}">
                <a16:creationId xmlns:a16="http://schemas.microsoft.com/office/drawing/2014/main" id="{87D3E407-9F53-492C-85FF-00B99B2AA515}"/>
              </a:ext>
            </a:extLst>
          </p:cNvPr>
          <p:cNvPicPr>
            <a:picLocks noChangeAspect="1"/>
          </p:cNvPicPr>
          <p:nvPr/>
        </p:nvPicPr>
        <p:blipFill rotWithShape="1">
          <a:blip r:embed="rId5"/>
          <a:srcRect t="12714" r="-1" b="-1"/>
          <a:stretch/>
        </p:blipFill>
        <p:spPr>
          <a:xfrm>
            <a:off x="21" y="10"/>
            <a:ext cx="1481050" cy="6857990"/>
          </a:xfrm>
          <a:prstGeom prst="rect">
            <a:avLst/>
          </a:prstGeom>
          <a:effectLst/>
        </p:spPr>
      </p:pic>
      <p:pic>
        <p:nvPicPr>
          <p:cNvPr id="8" name="Picture 7" descr="A picture containing diagram&#10;&#10;Description automatically generated">
            <a:extLst>
              <a:ext uri="{FF2B5EF4-FFF2-40B4-BE49-F238E27FC236}">
                <a16:creationId xmlns:a16="http://schemas.microsoft.com/office/drawing/2014/main" id="{97551C01-94D6-435E-926D-9C3386F1F8AF}"/>
              </a:ext>
            </a:extLst>
          </p:cNvPr>
          <p:cNvPicPr>
            <a:picLocks noChangeAspect="1"/>
          </p:cNvPicPr>
          <p:nvPr/>
        </p:nvPicPr>
        <p:blipFill>
          <a:blip r:embed="rId6" cstate="print">
            <a:alphaModFix amt="81000"/>
            <a:extLst>
              <a:ext uri="{28A0092B-C50C-407E-A947-70E740481C1C}">
                <a14:useLocalDpi xmlns:a14="http://schemas.microsoft.com/office/drawing/2010/main" val="0"/>
              </a:ext>
            </a:extLst>
          </a:blip>
          <a:stretch>
            <a:fillRect/>
          </a:stretch>
        </p:blipFill>
        <p:spPr>
          <a:xfrm>
            <a:off x="0" y="2"/>
            <a:ext cx="1481050" cy="1544980"/>
          </a:xfrm>
          <a:prstGeom prst="rect">
            <a:avLst/>
          </a:prstGeom>
        </p:spPr>
      </p:pic>
    </p:spTree>
    <p:extLst>
      <p:ext uri="{BB962C8B-B14F-4D97-AF65-F5344CB8AC3E}">
        <p14:creationId xmlns:p14="http://schemas.microsoft.com/office/powerpoint/2010/main" val="106835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968399" y="2259965"/>
            <a:ext cx="8255197" cy="4351338"/>
          </a:xfrm>
          <a:prstGeom prst="rect">
            <a:avLst/>
          </a:prstGeom>
        </p:spPr>
      </p:pic>
      <p:sp>
        <p:nvSpPr>
          <p:cNvPr id="5"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HIGHLY EPILEPTIFORM BURSTS</a:t>
            </a:r>
          </a:p>
        </p:txBody>
      </p:sp>
      <p:sp>
        <p:nvSpPr>
          <p:cNvPr id="6" name="Textfeld 5"/>
          <p:cNvSpPr txBox="1"/>
          <p:nvPr/>
        </p:nvSpPr>
        <p:spPr>
          <a:xfrm>
            <a:off x="2514151" y="961641"/>
            <a:ext cx="7163692" cy="923330"/>
          </a:xfrm>
          <a:prstGeom prst="rect">
            <a:avLst/>
          </a:prstGeom>
          <a:noFill/>
          <a:ln>
            <a:solidFill>
              <a:schemeClr val="tx1"/>
            </a:solidFill>
          </a:ln>
        </p:spPr>
        <p:txBody>
          <a:bodyPr wrap="square" rtlCol="0">
            <a:spAutoFit/>
          </a:bodyPr>
          <a:lstStyle/>
          <a:p>
            <a:pPr marL="342900" indent="-342900">
              <a:buFont typeface="+mj-lt"/>
              <a:buAutoNum type="arabicPeriod"/>
            </a:pPr>
            <a:r>
              <a:rPr lang="de-DE" dirty="0"/>
              <a:t>Two or more epileptiform discharges (spikes or sharp waves),</a:t>
            </a:r>
          </a:p>
          <a:p>
            <a:pPr marL="342900" indent="-342900">
              <a:buFont typeface="+mj-lt"/>
              <a:buAutoNum type="arabicPeriod"/>
            </a:pPr>
            <a:r>
              <a:rPr lang="de-DE" dirty="0"/>
              <a:t>within the majority (&gt;50%) of bursts, and</a:t>
            </a:r>
          </a:p>
          <a:p>
            <a:pPr marL="342900" indent="-342900">
              <a:buFont typeface="+mj-lt"/>
              <a:buAutoNum type="arabicPeriod"/>
            </a:pPr>
            <a:r>
              <a:rPr lang="de-DE" dirty="0"/>
              <a:t>occur at an average of 1 Hz or faster within a single burst</a:t>
            </a:r>
            <a:endParaRPr lang="de-AT" dirty="0"/>
          </a:p>
        </p:txBody>
      </p:sp>
      <p:sp>
        <p:nvSpPr>
          <p:cNvPr id="7" name="TextBox 6">
            <a:extLst>
              <a:ext uri="{FF2B5EF4-FFF2-40B4-BE49-F238E27FC236}">
                <a16:creationId xmlns:a16="http://schemas.microsoft.com/office/drawing/2014/main" id="{023860CA-18C3-4351-B3FD-B4A6D4C68127}"/>
              </a:ext>
            </a:extLst>
          </p:cNvPr>
          <p:cNvSpPr txBox="1"/>
          <p:nvPr/>
        </p:nvSpPr>
        <p:spPr>
          <a:xfrm>
            <a:off x="10889198" y="6167551"/>
            <a:ext cx="1214153" cy="584775"/>
          </a:xfrm>
          <a:prstGeom prst="rect">
            <a:avLst/>
          </a:prstGeom>
          <a:noFill/>
        </p:spPr>
        <p:txBody>
          <a:bodyPr wrap="square" rtlCol="0">
            <a:spAutoFit/>
          </a:bodyPr>
          <a:lstStyle/>
          <a:p>
            <a:r>
              <a:rPr lang="en-US" sz="3200" b="1" dirty="0"/>
              <a:t>OR…</a:t>
            </a:r>
            <a:endParaRPr lang="en-AU" b="1" dirty="0"/>
          </a:p>
        </p:txBody>
      </p:sp>
    </p:spTree>
    <p:extLst>
      <p:ext uri="{BB962C8B-B14F-4D97-AF65-F5344CB8AC3E}">
        <p14:creationId xmlns:p14="http://schemas.microsoft.com/office/powerpoint/2010/main" val="231362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HIGHLY EPILEPTIFORM BURSTS</a:t>
            </a:r>
          </a:p>
        </p:txBody>
      </p:sp>
      <p:pic>
        <p:nvPicPr>
          <p:cNvPr id="9" name="Picture 8">
            <a:extLst>
              <a:ext uri="{FF2B5EF4-FFF2-40B4-BE49-F238E27FC236}">
                <a16:creationId xmlns:a16="http://schemas.microsoft.com/office/drawing/2014/main" id="{5B00B3D4-5D25-45E5-872A-FF28CF506FC3}"/>
              </a:ext>
            </a:extLst>
          </p:cNvPr>
          <p:cNvPicPr>
            <a:picLocks noChangeAspect="1"/>
          </p:cNvPicPr>
          <p:nvPr/>
        </p:nvPicPr>
        <p:blipFill>
          <a:blip r:embed="rId2"/>
          <a:stretch>
            <a:fillRect/>
          </a:stretch>
        </p:blipFill>
        <p:spPr>
          <a:xfrm>
            <a:off x="1616489" y="2366483"/>
            <a:ext cx="8506300" cy="3801391"/>
          </a:xfrm>
          <a:prstGeom prst="rect">
            <a:avLst/>
          </a:prstGeom>
        </p:spPr>
      </p:pic>
      <p:pic>
        <p:nvPicPr>
          <p:cNvPr id="13" name="Picture 12">
            <a:extLst>
              <a:ext uri="{FF2B5EF4-FFF2-40B4-BE49-F238E27FC236}">
                <a16:creationId xmlns:a16="http://schemas.microsoft.com/office/drawing/2014/main" id="{CC60D075-18E4-4C51-8E1B-E79E8C706F21}"/>
              </a:ext>
            </a:extLst>
          </p:cNvPr>
          <p:cNvPicPr>
            <a:picLocks noChangeAspect="1"/>
          </p:cNvPicPr>
          <p:nvPr/>
        </p:nvPicPr>
        <p:blipFill>
          <a:blip r:embed="rId3"/>
          <a:stretch>
            <a:fillRect/>
          </a:stretch>
        </p:blipFill>
        <p:spPr>
          <a:xfrm>
            <a:off x="2247121" y="734911"/>
            <a:ext cx="5209157" cy="1486645"/>
          </a:xfrm>
          <a:prstGeom prst="rect">
            <a:avLst/>
          </a:prstGeom>
        </p:spPr>
      </p:pic>
    </p:spTree>
    <p:extLst>
      <p:ext uri="{BB962C8B-B14F-4D97-AF65-F5344CB8AC3E}">
        <p14:creationId xmlns:p14="http://schemas.microsoft.com/office/powerpoint/2010/main" val="80575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a:p>
        </p:txBody>
      </p:sp>
      <p:pic>
        <p:nvPicPr>
          <p:cNvPr id="6" name="Grafik 5"/>
          <p:cNvPicPr>
            <a:picLocks noChangeAspect="1"/>
          </p:cNvPicPr>
          <p:nvPr/>
        </p:nvPicPr>
        <p:blipFill rotWithShape="1">
          <a:blip r:embed="rId2"/>
          <a:srcRect t="-3723" b="1"/>
          <a:stretch/>
        </p:blipFill>
        <p:spPr>
          <a:xfrm>
            <a:off x="328369" y="252086"/>
            <a:ext cx="11521101" cy="6111950"/>
          </a:xfrm>
          <a:prstGeom prst="rect">
            <a:avLst/>
          </a:prstGeom>
        </p:spPr>
      </p:pic>
      <p:sp>
        <p:nvSpPr>
          <p:cNvPr id="23" name="Inhaltsplatzhalter 2">
            <a:extLst>
              <a:ext uri="{FF2B5EF4-FFF2-40B4-BE49-F238E27FC236}">
                <a16:creationId xmlns:a16="http://schemas.microsoft.com/office/drawing/2014/main" id="{8CEE44C4-4D77-43B0-BC13-DE0F631E6722}"/>
              </a:ext>
            </a:extLst>
          </p:cNvPr>
          <p:cNvSpPr txBox="1">
            <a:spLocks/>
          </p:cNvSpPr>
          <p:nvPr/>
        </p:nvSpPr>
        <p:spPr>
          <a:xfrm>
            <a:off x="309102" y="6364036"/>
            <a:ext cx="10515600" cy="78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How can the continuity and the activity be best described?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a:p>
        </p:txBody>
      </p:sp>
      <p:pic>
        <p:nvPicPr>
          <p:cNvPr id="6" name="Grafik 5"/>
          <p:cNvPicPr>
            <a:picLocks noChangeAspect="1"/>
          </p:cNvPicPr>
          <p:nvPr/>
        </p:nvPicPr>
        <p:blipFill rotWithShape="1">
          <a:blip r:embed="rId2"/>
          <a:srcRect t="-3723" b="1"/>
          <a:stretch/>
        </p:blipFill>
        <p:spPr>
          <a:xfrm>
            <a:off x="328369" y="252086"/>
            <a:ext cx="11521101" cy="6111950"/>
          </a:xfrm>
          <a:prstGeom prst="rect">
            <a:avLst/>
          </a:prstGeom>
        </p:spPr>
      </p:pic>
      <p:sp>
        <p:nvSpPr>
          <p:cNvPr id="7" name="Pfeil nach unten 6"/>
          <p:cNvSpPr/>
          <p:nvPr/>
        </p:nvSpPr>
        <p:spPr>
          <a:xfrm>
            <a:off x="4259179" y="150252"/>
            <a:ext cx="204537"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Pfeil nach unten 7"/>
          <p:cNvSpPr/>
          <p:nvPr/>
        </p:nvSpPr>
        <p:spPr>
          <a:xfrm>
            <a:off x="4605664" y="150251"/>
            <a:ext cx="204537"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Pfeil nach unten 8"/>
          <p:cNvSpPr/>
          <p:nvPr/>
        </p:nvSpPr>
        <p:spPr>
          <a:xfrm>
            <a:off x="4993239" y="150251"/>
            <a:ext cx="204537"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Pfeil nach unten 9"/>
          <p:cNvSpPr/>
          <p:nvPr/>
        </p:nvSpPr>
        <p:spPr>
          <a:xfrm>
            <a:off x="5714843" y="150251"/>
            <a:ext cx="204537"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Pfeil nach unten 10"/>
          <p:cNvSpPr/>
          <p:nvPr/>
        </p:nvSpPr>
        <p:spPr>
          <a:xfrm>
            <a:off x="6745706" y="150251"/>
            <a:ext cx="204537"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Pfeil nach unten 11"/>
          <p:cNvSpPr/>
          <p:nvPr/>
        </p:nvSpPr>
        <p:spPr>
          <a:xfrm>
            <a:off x="7262773" y="147376"/>
            <a:ext cx="204537"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feld 12"/>
          <p:cNvSpPr txBox="1"/>
          <p:nvPr/>
        </p:nvSpPr>
        <p:spPr>
          <a:xfrm>
            <a:off x="8775403" y="83523"/>
            <a:ext cx="3332030" cy="1384995"/>
          </a:xfrm>
          <a:prstGeom prst="rect">
            <a:avLst/>
          </a:prstGeom>
          <a:solidFill>
            <a:schemeClr val="bg1"/>
          </a:solidFill>
          <a:ln>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HIGHLY EPILEPTIFORM BURSTS: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or more epileptiform discharges (spikes or sharp waves) occur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within the majority (&gt;50%) of bursts and occur at an average of 1 Hz or faster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within a single burst: 6 EDs/4.5s= </a:t>
            </a:r>
            <a:r>
              <a:rPr kumimoji="0" lang="de-DE"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&gt; 1 Hz</a:t>
            </a:r>
            <a:endParaRPr kumimoji="0" lang="de-AT"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14" name="Textfeld 13"/>
          <p:cNvSpPr txBox="1"/>
          <p:nvPr/>
        </p:nvSpPr>
        <p:spPr>
          <a:xfrm>
            <a:off x="1123544" y="1076965"/>
            <a:ext cx="2565887" cy="307777"/>
          </a:xfrm>
          <a:prstGeom prst="rect">
            <a:avLst/>
          </a:prstGeom>
          <a:solidFill>
            <a:schemeClr val="bg1"/>
          </a:solidFill>
          <a:ln>
            <a:solidFill>
              <a:schemeClr val="bg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   Epileptiform discharge</a:t>
            </a:r>
          </a:p>
        </p:txBody>
      </p:sp>
      <p:sp>
        <p:nvSpPr>
          <p:cNvPr id="15" name="Pfeil nach unten 14"/>
          <p:cNvSpPr/>
          <p:nvPr/>
        </p:nvSpPr>
        <p:spPr>
          <a:xfrm>
            <a:off x="1426764" y="1132964"/>
            <a:ext cx="220012"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feld 15"/>
          <p:cNvSpPr txBox="1"/>
          <p:nvPr/>
        </p:nvSpPr>
        <p:spPr>
          <a:xfrm>
            <a:off x="280241" y="6423263"/>
            <a:ext cx="8166529" cy="40011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Burst suppression pattern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Suppression percent = 5.5s/10s = 55%; Highly epileptiform burst</a:t>
            </a:r>
            <a:endPar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feld 16"/>
          <p:cNvSpPr txBox="1"/>
          <p:nvPr/>
        </p:nvSpPr>
        <p:spPr>
          <a:xfrm>
            <a:off x="9178289" y="5694021"/>
            <a:ext cx="2651914" cy="276999"/>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SUPPRESSION: 2.5 s</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feld 17"/>
          <p:cNvSpPr txBox="1"/>
          <p:nvPr/>
        </p:nvSpPr>
        <p:spPr>
          <a:xfrm>
            <a:off x="723330" y="5692838"/>
            <a:ext cx="3427564" cy="281521"/>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SUPPRESSION (amplitude &lt;10 µV): 3 s</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feld 18"/>
          <p:cNvSpPr txBox="1"/>
          <p:nvPr/>
        </p:nvSpPr>
        <p:spPr>
          <a:xfrm>
            <a:off x="4150894" y="5694020"/>
            <a:ext cx="5027395" cy="277000"/>
          </a:xfrm>
          <a:prstGeom prst="rect">
            <a:avLst/>
          </a:prstGeom>
          <a:solidFill>
            <a:schemeClr val="accent2">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BURST: 4.5 s</a:t>
            </a:r>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feld 19"/>
          <p:cNvSpPr txBox="1"/>
          <p:nvPr/>
        </p:nvSpPr>
        <p:spPr>
          <a:xfrm>
            <a:off x="46463" y="5958710"/>
            <a:ext cx="11836435" cy="89255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Burst suppression with Highly-Epileptiform Bursts (HEBs)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Only 1 burst shown, suppression percent = 5.5s/10s = 55%, i.e., qualifies as burst suppression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Each burst contains 2 or more epileptiform discharges that occured within the majority of bursts (not shown). Bursts therefore qualify as “highly-epileptiform“. </a:t>
            </a:r>
            <a:endPar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15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1" y="6493933"/>
            <a:ext cx="529167" cy="364067"/>
          </a:xfrm>
        </p:spPr>
        <p:txBody>
          <a:bodyPr/>
          <a:lstStyle/>
          <a:p>
            <a:fld id="{6E67549D-2F7D-4768-A2A7-30C380A2B649}" type="slidenum">
              <a:rPr lang="en-GB" smtClean="0"/>
              <a:t>24</a:t>
            </a:fld>
            <a:endParaRPr lang="en-GB" dirty="0"/>
          </a:p>
        </p:txBody>
      </p:sp>
      <p:pic>
        <p:nvPicPr>
          <p:cNvPr id="3" name="Grafik 2"/>
          <p:cNvPicPr>
            <a:picLocks noChangeAspect="1"/>
          </p:cNvPicPr>
          <p:nvPr/>
        </p:nvPicPr>
        <p:blipFill rotWithShape="1">
          <a:blip r:embed="rId3"/>
          <a:srcRect t="62648" b="1"/>
          <a:stretch/>
        </p:blipFill>
        <p:spPr>
          <a:xfrm>
            <a:off x="1071302" y="2879429"/>
            <a:ext cx="9628830" cy="2109524"/>
          </a:xfrm>
          <a:prstGeom prst="rect">
            <a:avLst/>
          </a:prstGeom>
        </p:spPr>
      </p:pic>
      <p:sp>
        <p:nvSpPr>
          <p:cNvPr id="10"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IDENTICAL BURSTS</a:t>
            </a:r>
          </a:p>
        </p:txBody>
      </p:sp>
      <p:sp>
        <p:nvSpPr>
          <p:cNvPr id="2" name="Textfeld 1"/>
          <p:cNvSpPr txBox="1"/>
          <p:nvPr/>
        </p:nvSpPr>
        <p:spPr>
          <a:xfrm>
            <a:off x="80738" y="6277878"/>
            <a:ext cx="6919763" cy="523220"/>
          </a:xfrm>
          <a:prstGeom prst="rect">
            <a:avLst/>
          </a:prstGeom>
          <a:noFill/>
        </p:spPr>
        <p:txBody>
          <a:bodyPr wrap="square" rtlCol="0">
            <a:spAutoFit/>
          </a:bodyPr>
          <a:lstStyle/>
          <a:p>
            <a:r>
              <a:rPr lang="de-DE" sz="1400" dirty="0"/>
              <a:t>Largely based on </a:t>
            </a:r>
            <a:r>
              <a:rPr lang="de-AT" sz="1400" dirty="0"/>
              <a:t>Hofmeijer J, et al. Burst-suppression with identical bursts: a distinct EEG pattern with poor outcome in postanoxic coma. Clin Neurophysiol. 2014 May;125(5):947-54.</a:t>
            </a:r>
          </a:p>
        </p:txBody>
      </p:sp>
      <p:sp>
        <p:nvSpPr>
          <p:cNvPr id="11" name="Textfeld 10"/>
          <p:cNvSpPr txBox="1"/>
          <p:nvPr/>
        </p:nvSpPr>
        <p:spPr>
          <a:xfrm>
            <a:off x="1634914" y="1373426"/>
            <a:ext cx="8131215" cy="707886"/>
          </a:xfrm>
          <a:prstGeom prst="rect">
            <a:avLst/>
          </a:prstGeom>
          <a:noFill/>
          <a:ln>
            <a:solidFill>
              <a:schemeClr val="tx1"/>
            </a:solidFill>
          </a:ln>
        </p:spPr>
        <p:txBody>
          <a:bodyPr wrap="square" rtlCol="0">
            <a:spAutoFit/>
          </a:bodyPr>
          <a:lstStyle/>
          <a:p>
            <a:r>
              <a:rPr lang="de-DE" sz="2000" dirty="0"/>
              <a:t>Present if the first 0.5 s or longer of each burst is visually similar in all channels in the vast majority (&gt;90%) of bursts. </a:t>
            </a:r>
            <a:endParaRPr lang="de-AT" sz="2000" dirty="0"/>
          </a:p>
        </p:txBody>
      </p:sp>
      <p:sp>
        <p:nvSpPr>
          <p:cNvPr id="14" name="TextBox 13">
            <a:extLst>
              <a:ext uri="{FF2B5EF4-FFF2-40B4-BE49-F238E27FC236}">
                <a16:creationId xmlns:a16="http://schemas.microsoft.com/office/drawing/2014/main" id="{F539E00A-51D9-451C-9909-BF0C5553BF0D}"/>
              </a:ext>
            </a:extLst>
          </p:cNvPr>
          <p:cNvSpPr txBox="1"/>
          <p:nvPr/>
        </p:nvSpPr>
        <p:spPr>
          <a:xfrm>
            <a:off x="10889198" y="6167551"/>
            <a:ext cx="1214153" cy="584775"/>
          </a:xfrm>
          <a:prstGeom prst="rect">
            <a:avLst/>
          </a:prstGeom>
          <a:noFill/>
        </p:spPr>
        <p:txBody>
          <a:bodyPr wrap="square" rtlCol="0">
            <a:spAutoFit/>
          </a:bodyPr>
          <a:lstStyle/>
          <a:p>
            <a:r>
              <a:rPr lang="en-US" sz="3200" b="1" dirty="0"/>
              <a:t>OR…</a:t>
            </a:r>
            <a:endParaRPr lang="en-AU" b="1" dirty="0"/>
          </a:p>
        </p:txBody>
      </p:sp>
    </p:spTree>
    <p:extLst>
      <p:ext uri="{BB962C8B-B14F-4D97-AF65-F5344CB8AC3E}">
        <p14:creationId xmlns:p14="http://schemas.microsoft.com/office/powerpoint/2010/main" val="78195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IDENTICAL BURSTS in a STEREOTYPED CLUSTER</a:t>
            </a:r>
          </a:p>
        </p:txBody>
      </p:sp>
      <p:sp>
        <p:nvSpPr>
          <p:cNvPr id="9" name="Textfeld 8"/>
          <p:cNvSpPr txBox="1"/>
          <p:nvPr/>
        </p:nvSpPr>
        <p:spPr>
          <a:xfrm>
            <a:off x="2027842" y="1199765"/>
            <a:ext cx="7330289" cy="1015663"/>
          </a:xfrm>
          <a:prstGeom prst="rect">
            <a:avLst/>
          </a:prstGeom>
          <a:noFill/>
          <a:ln>
            <a:solidFill>
              <a:schemeClr val="tx1"/>
            </a:solidFill>
          </a:ln>
        </p:spPr>
        <p:txBody>
          <a:bodyPr wrap="square" rtlCol="0">
            <a:spAutoFit/>
          </a:bodyPr>
          <a:lstStyle/>
          <a:p>
            <a:r>
              <a:rPr lang="de-DE" sz="2000" dirty="0"/>
              <a:t>If the first 0.5 s or longer of each of </a:t>
            </a:r>
            <a:r>
              <a:rPr lang="de-DE" sz="2000" b="1" u="sng" dirty="0"/>
              <a:t>two or more </a:t>
            </a:r>
            <a:r>
              <a:rPr lang="de-DE" sz="2000" dirty="0"/>
              <a:t>bursts in a stereotyped cluster are visually similar in all channels in the vast majority (&gt;90%) of bursts </a:t>
            </a:r>
            <a:endParaRPr lang="de-AT" sz="2000" dirty="0"/>
          </a:p>
        </p:txBody>
      </p:sp>
      <p:pic>
        <p:nvPicPr>
          <p:cNvPr id="5" name="Grafik 4"/>
          <p:cNvPicPr>
            <a:picLocks noChangeAspect="1"/>
          </p:cNvPicPr>
          <p:nvPr/>
        </p:nvPicPr>
        <p:blipFill>
          <a:blip r:embed="rId2"/>
          <a:stretch>
            <a:fillRect/>
          </a:stretch>
        </p:blipFill>
        <p:spPr>
          <a:xfrm>
            <a:off x="528109" y="2622807"/>
            <a:ext cx="11115675" cy="2867025"/>
          </a:xfrm>
          <a:prstGeom prst="rect">
            <a:avLst/>
          </a:prstGeom>
        </p:spPr>
      </p:pic>
    </p:spTree>
    <p:extLst>
      <p:ext uri="{BB962C8B-B14F-4D97-AF65-F5344CB8AC3E}">
        <p14:creationId xmlns:p14="http://schemas.microsoft.com/office/powerpoint/2010/main" val="272884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stretch>
            <a:fillRect/>
          </a:stretch>
        </p:blipFill>
        <p:spPr>
          <a:xfrm>
            <a:off x="182317" y="174246"/>
            <a:ext cx="11909566" cy="6322088"/>
          </a:xfrm>
          <a:prstGeom prst="rect">
            <a:avLst/>
          </a:prstGeom>
        </p:spPr>
      </p:pic>
      <p:sp>
        <p:nvSpPr>
          <p:cNvPr id="3" name="Inhaltsplatzhalter 2">
            <a:extLst>
              <a:ext uri="{FF2B5EF4-FFF2-40B4-BE49-F238E27FC236}">
                <a16:creationId xmlns:a16="http://schemas.microsoft.com/office/drawing/2014/main" id="{3396C0C7-206F-4EA6-8B4B-90A9BCFED3F7}"/>
              </a:ext>
            </a:extLst>
          </p:cNvPr>
          <p:cNvSpPr txBox="1">
            <a:spLocks/>
          </p:cNvSpPr>
          <p:nvPr/>
        </p:nvSpPr>
        <p:spPr>
          <a:xfrm>
            <a:off x="264584" y="6295336"/>
            <a:ext cx="5573508" cy="699635"/>
          </a:xfrm>
          <a:prstGeom prst="rect">
            <a:avLst/>
          </a:prstGeom>
          <a:solidFill>
            <a:schemeClr val="bg1">
              <a:alpha val="48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How would you describe this pattern?</a:t>
            </a:r>
          </a:p>
          <a:p>
            <a:endParaRPr lang="de-AT" dirty="0"/>
          </a:p>
        </p:txBody>
      </p:sp>
    </p:spTree>
    <p:extLst>
      <p:ext uri="{BB962C8B-B14F-4D97-AF65-F5344CB8AC3E}">
        <p14:creationId xmlns:p14="http://schemas.microsoft.com/office/powerpoint/2010/main" val="270484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stretch>
            <a:fillRect/>
          </a:stretch>
        </p:blipFill>
        <p:spPr>
          <a:xfrm>
            <a:off x="643848" y="-17106"/>
            <a:ext cx="10986501" cy="5832087"/>
          </a:xfrm>
          <a:prstGeom prst="rect">
            <a:avLst/>
          </a:prstGeom>
        </p:spPr>
      </p:pic>
      <p:sp>
        <p:nvSpPr>
          <p:cNvPr id="6" name="Textfeld 5"/>
          <p:cNvSpPr txBox="1"/>
          <p:nvPr/>
        </p:nvSpPr>
        <p:spPr>
          <a:xfrm>
            <a:off x="4560425" y="5459577"/>
            <a:ext cx="3621278" cy="276999"/>
          </a:xfrm>
          <a:prstGeom prst="rect">
            <a:avLst/>
          </a:prstGeom>
          <a:solidFill>
            <a:srgbClr val="92D050"/>
          </a:solidFill>
          <a:ln>
            <a:solidFill>
              <a:schemeClr val="tx1"/>
            </a:solidFill>
          </a:ln>
        </p:spPr>
        <p:txBody>
          <a:bodyPr wrap="square" rtlCol="0">
            <a:spAutoFit/>
          </a:bodyPr>
          <a:lstStyle/>
          <a:p>
            <a:pPr algn="ctr"/>
            <a:r>
              <a:rPr lang="de-DE" sz="1200" dirty="0"/>
              <a:t>SUPPRESSION: 5s</a:t>
            </a:r>
            <a:endParaRPr lang="de-AT" sz="1200" dirty="0"/>
          </a:p>
        </p:txBody>
      </p:sp>
      <p:sp>
        <p:nvSpPr>
          <p:cNvPr id="7" name="Textfeld 6"/>
          <p:cNvSpPr txBox="1"/>
          <p:nvPr/>
        </p:nvSpPr>
        <p:spPr>
          <a:xfrm>
            <a:off x="3036714" y="5459575"/>
            <a:ext cx="1523711" cy="276999"/>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1200" dirty="0"/>
              <a:t>BURST</a:t>
            </a:r>
            <a:endParaRPr lang="de-AT" sz="1200" dirty="0"/>
          </a:p>
        </p:txBody>
      </p:sp>
      <p:sp>
        <p:nvSpPr>
          <p:cNvPr id="8" name="Textfeld 7"/>
          <p:cNvSpPr txBox="1"/>
          <p:nvPr/>
        </p:nvSpPr>
        <p:spPr>
          <a:xfrm>
            <a:off x="8194168" y="5459574"/>
            <a:ext cx="1634512" cy="276999"/>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1200" dirty="0"/>
              <a:t>BURST</a:t>
            </a:r>
            <a:endParaRPr lang="de-AT" sz="1200" dirty="0"/>
          </a:p>
        </p:txBody>
      </p:sp>
      <p:sp>
        <p:nvSpPr>
          <p:cNvPr id="9" name="Textfeld 8"/>
          <p:cNvSpPr txBox="1"/>
          <p:nvPr/>
        </p:nvSpPr>
        <p:spPr>
          <a:xfrm>
            <a:off x="9828680" y="5459574"/>
            <a:ext cx="1801669" cy="276999"/>
          </a:xfrm>
          <a:prstGeom prst="rect">
            <a:avLst/>
          </a:prstGeom>
          <a:solidFill>
            <a:srgbClr val="92D050"/>
          </a:solidFill>
          <a:ln>
            <a:solidFill>
              <a:schemeClr val="tx1"/>
            </a:solidFill>
          </a:ln>
        </p:spPr>
        <p:txBody>
          <a:bodyPr wrap="square" rtlCol="0">
            <a:spAutoFit/>
          </a:bodyPr>
          <a:lstStyle/>
          <a:p>
            <a:pPr algn="ctr"/>
            <a:r>
              <a:rPr lang="de-DE" sz="1200" dirty="0"/>
              <a:t>SUPPRESSION:  2.5s</a:t>
            </a:r>
            <a:endParaRPr lang="de-AT" sz="1200" dirty="0"/>
          </a:p>
        </p:txBody>
      </p:sp>
      <p:sp>
        <p:nvSpPr>
          <p:cNvPr id="10" name="Textfeld 9"/>
          <p:cNvSpPr txBox="1"/>
          <p:nvPr/>
        </p:nvSpPr>
        <p:spPr>
          <a:xfrm>
            <a:off x="699720" y="5459576"/>
            <a:ext cx="2347415" cy="276999"/>
          </a:xfrm>
          <a:prstGeom prst="rect">
            <a:avLst/>
          </a:prstGeom>
          <a:solidFill>
            <a:srgbClr val="92D050"/>
          </a:solidFill>
          <a:ln>
            <a:solidFill>
              <a:schemeClr val="tx1"/>
            </a:solidFill>
          </a:ln>
        </p:spPr>
        <p:txBody>
          <a:bodyPr wrap="square" rtlCol="0">
            <a:spAutoFit/>
          </a:bodyPr>
          <a:lstStyle/>
          <a:p>
            <a:pPr algn="ctr"/>
            <a:r>
              <a:rPr lang="de-DE" sz="1200" dirty="0"/>
              <a:t>SUPPRESSION (ampl &lt;10 µV): 3 s</a:t>
            </a:r>
            <a:endParaRPr lang="de-AT" sz="1200" dirty="0"/>
          </a:p>
        </p:txBody>
      </p:sp>
      <p:sp>
        <p:nvSpPr>
          <p:cNvPr id="2" name="Rechteck 1"/>
          <p:cNvSpPr/>
          <p:nvPr/>
        </p:nvSpPr>
        <p:spPr>
          <a:xfrm>
            <a:off x="8171688" y="320591"/>
            <a:ext cx="392979" cy="5434422"/>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Textfeld 11"/>
          <p:cNvSpPr txBox="1"/>
          <p:nvPr/>
        </p:nvSpPr>
        <p:spPr>
          <a:xfrm>
            <a:off x="4915119" y="382760"/>
            <a:ext cx="2911889" cy="738664"/>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IDENTICAL BURSTS: the first ≥0.5 s </a:t>
            </a:r>
          </a:p>
          <a:p>
            <a:pPr algn="ctr"/>
            <a:r>
              <a:rPr lang="de-DE" sz="1400" dirty="0">
                <a:solidFill>
                  <a:schemeClr val="accent1">
                    <a:lumMod val="75000"/>
                  </a:schemeClr>
                </a:solidFill>
              </a:rPr>
              <a:t>visually similar in all channels </a:t>
            </a:r>
          </a:p>
          <a:p>
            <a:pPr algn="ctr"/>
            <a:r>
              <a:rPr lang="de-DE" sz="1400" dirty="0">
                <a:solidFill>
                  <a:schemeClr val="accent1">
                    <a:lumMod val="75000"/>
                  </a:schemeClr>
                </a:solidFill>
              </a:rPr>
              <a:t>in vast majority (&gt;90%) of bursts  </a:t>
            </a:r>
            <a:endParaRPr lang="de-AT" sz="1400" dirty="0">
              <a:solidFill>
                <a:schemeClr val="accent1">
                  <a:lumMod val="75000"/>
                </a:schemeClr>
              </a:solidFill>
            </a:endParaRPr>
          </a:p>
        </p:txBody>
      </p:sp>
      <p:sp>
        <p:nvSpPr>
          <p:cNvPr id="15" name="Textfeld 20">
            <a:extLst>
              <a:ext uri="{FF2B5EF4-FFF2-40B4-BE49-F238E27FC236}">
                <a16:creationId xmlns:a16="http://schemas.microsoft.com/office/drawing/2014/main" id="{CE8DF0B0-66DD-48E8-AD39-C76E39BC4943}"/>
              </a:ext>
            </a:extLst>
          </p:cNvPr>
          <p:cNvSpPr txBox="1"/>
          <p:nvPr/>
        </p:nvSpPr>
        <p:spPr>
          <a:xfrm>
            <a:off x="148031" y="5735019"/>
            <a:ext cx="11836435" cy="1107996"/>
          </a:xfrm>
          <a:prstGeom prst="rect">
            <a:avLst/>
          </a:prstGeom>
          <a:solidFill>
            <a:schemeClr val="bg1"/>
          </a:solidFill>
          <a:ln>
            <a:noFill/>
          </a:ln>
        </p:spPr>
        <p:txBody>
          <a:bodyPr wrap="square" rtlCol="0">
            <a:spAutoFit/>
          </a:bodyPr>
          <a:lstStyle/>
          <a:p>
            <a:r>
              <a:rPr lang="de-DE" sz="2400" dirty="0"/>
              <a:t>Burst suppression with Identical Highly-Epileptiform Bursts (HEBs)</a:t>
            </a:r>
          </a:p>
          <a:p>
            <a:r>
              <a:rPr lang="de-DE" sz="1400" dirty="0"/>
              <a:t>Burst suppression pattern with bursts qualifying as identical AND highly epileptiform. The first 0.5 s of each burst (boxes) is visually similar. NOTE the final half second of the bursts (after the boxes) is not identical; however, these still qualify as identical bursts. The bursts contain </a:t>
            </a:r>
            <a:r>
              <a:rPr lang="de-DE" sz="1400" u="sng" dirty="0"/>
              <a:t>&gt;</a:t>
            </a:r>
            <a:r>
              <a:rPr lang="de-DE" sz="1400" dirty="0"/>
              <a:t>2 epileptiform discharges and are hence also highly epileptiform. </a:t>
            </a:r>
            <a:endParaRPr lang="de-AT" sz="1400" dirty="0"/>
          </a:p>
        </p:txBody>
      </p:sp>
      <p:sp>
        <p:nvSpPr>
          <p:cNvPr id="16" name="Rechteck 1">
            <a:extLst>
              <a:ext uri="{FF2B5EF4-FFF2-40B4-BE49-F238E27FC236}">
                <a16:creationId xmlns:a16="http://schemas.microsoft.com/office/drawing/2014/main" id="{6ED03913-40FF-4214-AB50-02CE3DD7B801}"/>
              </a:ext>
            </a:extLst>
          </p:cNvPr>
          <p:cNvSpPr/>
          <p:nvPr/>
        </p:nvSpPr>
        <p:spPr>
          <a:xfrm>
            <a:off x="3047135" y="302151"/>
            <a:ext cx="392979" cy="5434422"/>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296572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BACKGROUND: REACTIVITY</a:t>
            </a:r>
          </a:p>
        </p:txBody>
      </p:sp>
      <p:sp>
        <p:nvSpPr>
          <p:cNvPr id="10" name="Content Placeholder 5"/>
          <p:cNvSpPr>
            <a:spLocks noGrp="1"/>
          </p:cNvSpPr>
          <p:nvPr>
            <p:ph idx="1"/>
          </p:nvPr>
        </p:nvSpPr>
        <p:spPr>
          <a:xfrm>
            <a:off x="839448" y="1143020"/>
            <a:ext cx="10523096" cy="5032928"/>
          </a:xfrm>
        </p:spPr>
        <p:txBody>
          <a:bodyPr>
            <a:normAutofit/>
          </a:bodyPr>
          <a:lstStyle/>
          <a:p>
            <a:r>
              <a:rPr lang="en-US" dirty="0"/>
              <a:t>Definition: </a:t>
            </a:r>
            <a:r>
              <a:rPr lang="en-US" altLang="en-US" dirty="0">
                <a:solidFill>
                  <a:srgbClr val="00B050"/>
                </a:solidFill>
                <a:ea typeface="ＭＳ Ｐゴシック" panose="020B0600070205080204" pitchFamily="34" charset="-128"/>
              </a:rPr>
              <a:t>Reactivity:</a:t>
            </a:r>
            <a:r>
              <a:rPr lang="en-US" altLang="en-US" dirty="0">
                <a:ea typeface="ＭＳ Ｐゴシック" panose="020B0600070205080204" pitchFamily="34" charset="-128"/>
              </a:rPr>
              <a:t>  Change in </a:t>
            </a:r>
            <a:r>
              <a:rPr lang="en-US" altLang="en-US" u="sng" dirty="0">
                <a:ea typeface="ＭＳ Ｐゴシック" panose="020B0600070205080204" pitchFamily="34" charset="-128"/>
              </a:rPr>
              <a:t>cerebral</a:t>
            </a:r>
            <a:r>
              <a:rPr lang="en-US" altLang="en-US" dirty="0">
                <a:ea typeface="ＭＳ Ｐゴシック" panose="020B0600070205080204" pitchFamily="34" charset="-128"/>
              </a:rPr>
              <a:t> EEG activity to stimulation</a:t>
            </a:r>
          </a:p>
          <a:p>
            <a:pPr lvl="1"/>
            <a:r>
              <a:rPr lang="en-US" altLang="en-US" dirty="0">
                <a:ea typeface="ＭＳ Ｐゴシック" panose="020B0600070205080204" pitchFamily="34" charset="-128"/>
              </a:rPr>
              <a:t>Any change in </a:t>
            </a:r>
            <a:r>
              <a:rPr lang="en-US" altLang="en-US" u="sng" dirty="0">
                <a:ea typeface="ＭＳ Ｐゴシック" panose="020B0600070205080204" pitchFamily="34" charset="-128"/>
              </a:rPr>
              <a:t>voltage or frequency</a:t>
            </a:r>
            <a:r>
              <a:rPr lang="en-US" altLang="en-US" dirty="0">
                <a:ea typeface="ＭＳ Ｐゴシック" panose="020B0600070205080204" pitchFamily="34" charset="-128"/>
              </a:rPr>
              <a:t> of cerebral activity counts, including diffuse attenuation.  </a:t>
            </a:r>
          </a:p>
          <a:p>
            <a:pPr lvl="1"/>
            <a:r>
              <a:rPr lang="en-US" altLang="en-US" dirty="0">
                <a:ea typeface="ＭＳ Ｐゴシック" panose="020B0600070205080204" pitchFamily="34" charset="-128"/>
              </a:rPr>
              <a:t>Appearance of </a:t>
            </a:r>
            <a:r>
              <a:rPr lang="en-US" altLang="en-US" u="sng" dirty="0">
                <a:ea typeface="ＭＳ Ｐゴシック" panose="020B0600070205080204" pitchFamily="34" charset="-128"/>
              </a:rPr>
              <a:t>muscle</a:t>
            </a:r>
            <a:r>
              <a:rPr lang="en-US" altLang="en-US" dirty="0">
                <a:ea typeface="ＭＳ Ｐゴシック" panose="020B0600070205080204" pitchFamily="34" charset="-128"/>
              </a:rPr>
              <a:t> activity does </a:t>
            </a:r>
            <a:r>
              <a:rPr lang="en-US" altLang="en-US" u="sng" dirty="0">
                <a:ea typeface="ＭＳ Ｐゴシック" panose="020B0600070205080204" pitchFamily="34" charset="-128"/>
              </a:rPr>
              <a:t>not</a:t>
            </a:r>
            <a:r>
              <a:rPr lang="en-US" altLang="en-US" dirty="0">
                <a:ea typeface="ＭＳ Ｐゴシック" panose="020B0600070205080204" pitchFamily="34" charset="-128"/>
              </a:rPr>
              <a:t> qualify as reactive.</a:t>
            </a:r>
          </a:p>
          <a:p>
            <a:r>
              <a:rPr lang="en-US" altLang="en-US" i="1" dirty="0">
                <a:solidFill>
                  <a:srgbClr val="00B050"/>
                </a:solidFill>
                <a:ea typeface="ＭＳ Ｐゴシック" panose="020B0600070205080204" pitchFamily="34" charset="-128"/>
              </a:rPr>
              <a:t>Categories: Reactive, Unreactive, SIRPIDs-only, Unclear, or Unknown</a:t>
            </a:r>
          </a:p>
          <a:p>
            <a:pPr lvl="1"/>
            <a:r>
              <a:rPr lang="en-US" altLang="en-US" dirty="0">
                <a:ea typeface="ＭＳ Ｐゴシック" panose="020B0600070205080204" pitchFamily="34" charset="-128"/>
              </a:rPr>
              <a:t>For unreactive: It is suggested that if an EEG is “unreactive” after one round of stimulation, a second round of standardized noxious stimulation should be performed to confirm the finding and should be applied with the patient in their </a:t>
            </a:r>
            <a:r>
              <a:rPr lang="en-US" altLang="en-US" dirty="0" err="1">
                <a:ea typeface="ＭＳ Ｐゴシック" panose="020B0600070205080204" pitchFamily="34" charset="-128"/>
              </a:rPr>
              <a:t>nonstimulated</a:t>
            </a:r>
            <a:r>
              <a:rPr lang="en-US" altLang="en-US" dirty="0">
                <a:ea typeface="ＭＳ Ｐゴシック" panose="020B0600070205080204" pitchFamily="34" charset="-128"/>
              </a:rPr>
              <a:t> state. If “unreactive” and the patient is on sedatives or paralytics, we suggest including this important caveat in the impression.</a:t>
            </a:r>
            <a:endParaRPr lang="fr-FR" altLang="en-US" dirty="0">
              <a:ea typeface="ＭＳ Ｐゴシック" panose="020B0600070205080204" pitchFamily="34" charset="-128"/>
            </a:endParaRPr>
          </a:p>
          <a:p>
            <a:pPr lvl="1"/>
            <a:r>
              <a:rPr lang="en-US" altLang="en-US" dirty="0">
                <a:ea typeface="ＭＳ Ｐゴシック" panose="020B0600070205080204" pitchFamily="34" charset="-128"/>
              </a:rPr>
              <a:t>If the only form of reactivity is </a:t>
            </a:r>
            <a:r>
              <a:rPr lang="en-US" altLang="en-US" i="1" dirty="0">
                <a:ea typeface="ＭＳ Ｐゴシック" panose="020B0600070205080204" pitchFamily="34" charset="-128"/>
              </a:rPr>
              <a:t>stimulus-induced rhythmic, periodic, or ictal-appearing discharges (SIRPIDs)</a:t>
            </a:r>
            <a:r>
              <a:rPr lang="en-US" altLang="en-US" dirty="0">
                <a:ea typeface="ＭＳ Ｐゴシック" panose="020B0600070205080204" pitchFamily="34" charset="-128"/>
              </a:rPr>
              <a:t>, categorize as “SIRPIDs-only”. Includes SI-PDs , SI-RDA, SI-SW, SI-seizures, SI-bursts, SI-IIC, or SI-BIRDs.</a:t>
            </a:r>
          </a:p>
          <a:p>
            <a:endParaRPr lang="en-US" dirty="0"/>
          </a:p>
        </p:txBody>
      </p:sp>
    </p:spTree>
    <p:extLst>
      <p:ext uri="{BB962C8B-B14F-4D97-AF65-F5344CB8AC3E}">
        <p14:creationId xmlns:p14="http://schemas.microsoft.com/office/powerpoint/2010/main" val="188592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BACKGROUND: REACTIVITY</a:t>
            </a:r>
          </a:p>
        </p:txBody>
      </p:sp>
      <p:pic>
        <p:nvPicPr>
          <p:cNvPr id="11" name="Grafik 10"/>
          <p:cNvPicPr>
            <a:picLocks noChangeAspect="1"/>
          </p:cNvPicPr>
          <p:nvPr/>
        </p:nvPicPr>
        <p:blipFill>
          <a:blip r:embed="rId3"/>
          <a:stretch>
            <a:fillRect/>
          </a:stretch>
        </p:blipFill>
        <p:spPr>
          <a:xfrm>
            <a:off x="529167" y="0"/>
            <a:ext cx="8876089" cy="6409339"/>
          </a:xfrm>
          <a:prstGeom prst="rect">
            <a:avLst/>
          </a:prstGeom>
        </p:spPr>
      </p:pic>
      <p:sp>
        <p:nvSpPr>
          <p:cNvPr id="2" name="Textfeld 1"/>
          <p:cNvSpPr txBox="1"/>
          <p:nvPr/>
        </p:nvSpPr>
        <p:spPr>
          <a:xfrm>
            <a:off x="6564085" y="256810"/>
            <a:ext cx="1262744" cy="369332"/>
          </a:xfrm>
          <a:prstGeom prst="rect">
            <a:avLst/>
          </a:prstGeom>
          <a:solidFill>
            <a:schemeClr val="bg1"/>
          </a:solidFill>
          <a:ln>
            <a:solidFill>
              <a:schemeClr val="accent1">
                <a:lumMod val="75000"/>
              </a:schemeClr>
            </a:solidFill>
          </a:ln>
        </p:spPr>
        <p:txBody>
          <a:bodyPr wrap="square" rtlCol="0">
            <a:spAutoFit/>
          </a:bodyPr>
          <a:lstStyle/>
          <a:p>
            <a:pPr algn="ctr"/>
            <a:r>
              <a:rPr lang="de-DE" sz="900" dirty="0">
                <a:solidFill>
                  <a:schemeClr val="accent1">
                    <a:lumMod val="75000"/>
                  </a:schemeClr>
                </a:solidFill>
              </a:rPr>
              <a:t>Test of responsiveness to verbal stimuli</a:t>
            </a:r>
            <a:endParaRPr lang="de-AT" sz="900" dirty="0">
              <a:solidFill>
                <a:schemeClr val="accent1">
                  <a:lumMod val="75000"/>
                </a:schemeClr>
              </a:solidFill>
            </a:endParaRPr>
          </a:p>
        </p:txBody>
      </p:sp>
      <p:sp>
        <p:nvSpPr>
          <p:cNvPr id="8" name="Inhaltsplatzhalter 2">
            <a:extLst>
              <a:ext uri="{FF2B5EF4-FFF2-40B4-BE49-F238E27FC236}">
                <a16:creationId xmlns:a16="http://schemas.microsoft.com/office/drawing/2014/main" id="{3396C0C7-206F-4EA6-8B4B-90A9BCFED3F7}"/>
              </a:ext>
            </a:extLst>
          </p:cNvPr>
          <p:cNvSpPr txBox="1">
            <a:spLocks/>
          </p:cNvSpPr>
          <p:nvPr/>
        </p:nvSpPr>
        <p:spPr>
          <a:xfrm>
            <a:off x="529167" y="6467323"/>
            <a:ext cx="10515600" cy="699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Is the EEG reactive to the verbal stimuli?</a:t>
            </a:r>
          </a:p>
          <a:p>
            <a:endParaRPr lang="de-AT" dirty="0"/>
          </a:p>
        </p:txBody>
      </p:sp>
    </p:spTree>
    <p:extLst>
      <p:ext uri="{BB962C8B-B14F-4D97-AF65-F5344CB8AC3E}">
        <p14:creationId xmlns:p14="http://schemas.microsoft.com/office/powerpoint/2010/main" val="170506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4522" y="271542"/>
            <a:ext cx="10515600" cy="790575"/>
          </a:xfrm>
        </p:spPr>
        <p:txBody>
          <a:bodyPr/>
          <a:lstStyle/>
          <a:p>
            <a:r>
              <a:rPr lang="de-DE" dirty="0"/>
              <a:t>Contents for </a:t>
            </a:r>
            <a:r>
              <a:rPr lang="de-DE" dirty="0">
                <a:highlight>
                  <a:srgbClr val="FFFF00"/>
                </a:highlight>
              </a:rPr>
              <a:t>Part 1 of 3</a:t>
            </a:r>
            <a:endParaRPr lang="de-AT" dirty="0">
              <a:highlight>
                <a:srgbClr val="FFFF00"/>
              </a:highlight>
            </a:endParaRPr>
          </a:p>
        </p:txBody>
      </p:sp>
      <p:sp>
        <p:nvSpPr>
          <p:cNvPr id="3" name="Inhaltsplatzhalter 2"/>
          <p:cNvSpPr>
            <a:spLocks noGrp="1"/>
          </p:cNvSpPr>
          <p:nvPr>
            <p:ph idx="1"/>
          </p:nvPr>
        </p:nvSpPr>
        <p:spPr>
          <a:xfrm>
            <a:off x="2054957" y="1305347"/>
            <a:ext cx="9929968" cy="4614517"/>
          </a:xfrm>
        </p:spPr>
        <p:txBody>
          <a:bodyPr>
            <a:normAutofit fontScale="85000" lnSpcReduction="20000"/>
          </a:bodyPr>
          <a:lstStyle/>
          <a:p>
            <a:pPr marL="0" indent="0">
              <a:buNone/>
            </a:pPr>
            <a:r>
              <a:rPr lang="de-DE" b="1" dirty="0"/>
              <a:t>Sequence of topics </a:t>
            </a:r>
            <a:r>
              <a:rPr lang="de-DE" dirty="0"/>
              <a:t>(follows the full guideline):</a:t>
            </a:r>
          </a:p>
          <a:p>
            <a:pPr marL="0" indent="0">
              <a:buNone/>
            </a:pPr>
            <a:r>
              <a:rPr lang="de-AT" sz="2400" b="1" dirty="0"/>
              <a:t>A. EEG BACKGROUND</a:t>
            </a:r>
          </a:p>
          <a:p>
            <a:pPr marL="0" indent="0">
              <a:buNone/>
            </a:pPr>
            <a:r>
              <a:rPr lang="de-AT" sz="2400" b="1" dirty="0"/>
              <a:t>B. SPORADIC EPILEPTIFORM DISCHARGES</a:t>
            </a:r>
          </a:p>
          <a:p>
            <a:pPr marL="0" indent="0">
              <a:buNone/>
            </a:pPr>
            <a:r>
              <a:rPr lang="en-US" sz="2400" dirty="0"/>
              <a:t>C. RHYTHMIC AND PERIODIC PATTERNS (RPPs)</a:t>
            </a:r>
          </a:p>
          <a:p>
            <a:pPr marL="0" indent="0">
              <a:buNone/>
            </a:pPr>
            <a:r>
              <a:rPr lang="en-US" sz="2400" dirty="0"/>
              <a:t>D. ELECTROGRAPHIC AND ELECTROCLINICAL SEIZURES </a:t>
            </a:r>
            <a:r>
              <a:rPr lang="de-AT" sz="2400" dirty="0"/>
              <a:t>[NEW, 2021]</a:t>
            </a:r>
          </a:p>
          <a:p>
            <a:pPr marL="0" indent="0">
              <a:buNone/>
            </a:pPr>
            <a:r>
              <a:rPr lang="en-US" sz="2400" dirty="0"/>
              <a:t>E. BRIEF POTENTIALLY ICTAL RHYTHMIC DISCHARGES </a:t>
            </a:r>
            <a:r>
              <a:rPr lang="de-AT" sz="2400" dirty="0"/>
              <a:t>(BIRDs) [NEW, 2021]</a:t>
            </a:r>
          </a:p>
          <a:p>
            <a:pPr marL="0" indent="0">
              <a:buNone/>
            </a:pPr>
            <a:r>
              <a:rPr lang="de-AT" sz="2400" dirty="0"/>
              <a:t>F. ICTAL-INTERICTAL CONTINUUM (IIC) [NEW, 2021]</a:t>
            </a:r>
          </a:p>
          <a:p>
            <a:pPr marL="0" indent="0">
              <a:buNone/>
            </a:pPr>
            <a:endParaRPr lang="de-AT" sz="2400" dirty="0">
              <a:highlight>
                <a:srgbClr val="FFFF00"/>
              </a:highlight>
            </a:endParaRPr>
          </a:p>
          <a:p>
            <a:pPr marL="0" indent="0">
              <a:buNone/>
            </a:pPr>
            <a:r>
              <a:rPr lang="de-DE" sz="2400" b="1" dirty="0"/>
              <a:t>Sequence of slides for each topic:</a:t>
            </a:r>
          </a:p>
          <a:p>
            <a:pPr marL="0" indent="0">
              <a:buNone/>
            </a:pPr>
            <a:r>
              <a:rPr lang="de-DE" sz="2400" dirty="0"/>
              <a:t>1. Introductory text plus diagram</a:t>
            </a:r>
          </a:p>
          <a:p>
            <a:pPr marL="0" indent="0">
              <a:buNone/>
            </a:pPr>
            <a:r>
              <a:rPr lang="de-DE" sz="2400" dirty="0"/>
              <a:t>2. EEG example alone with question at the bottom</a:t>
            </a:r>
          </a:p>
          <a:p>
            <a:pPr marL="0" indent="0">
              <a:buNone/>
            </a:pPr>
            <a:r>
              <a:rPr lang="de-DE" sz="2400" dirty="0"/>
              <a:t>3. EEG with explanatory annotations</a:t>
            </a:r>
          </a:p>
          <a:p>
            <a:pPr marL="0" indent="0">
              <a:buNone/>
            </a:pPr>
            <a:r>
              <a:rPr lang="de-DE" sz="2400" dirty="0"/>
              <a:t>4. Summary slide</a:t>
            </a:r>
          </a:p>
          <a:p>
            <a:pPr marL="0" indent="0">
              <a:buNone/>
            </a:pPr>
            <a:endParaRPr lang="de-AT" sz="2400" dirty="0">
              <a:highlight>
                <a:srgbClr val="FFFF00"/>
              </a:highlight>
            </a:endParaRPr>
          </a:p>
        </p:txBody>
      </p:sp>
      <p:pic>
        <p:nvPicPr>
          <p:cNvPr id="6" name="Picture 5">
            <a:extLst>
              <a:ext uri="{FF2B5EF4-FFF2-40B4-BE49-F238E27FC236}">
                <a16:creationId xmlns:a16="http://schemas.microsoft.com/office/drawing/2014/main" id="{6DC1672E-D1A7-4F8D-8355-DC3BE0F04ACF}"/>
              </a:ext>
            </a:extLst>
          </p:cNvPr>
          <p:cNvPicPr>
            <a:picLocks noChangeAspect="1"/>
          </p:cNvPicPr>
          <p:nvPr/>
        </p:nvPicPr>
        <p:blipFill rotWithShape="1">
          <a:blip r:embed="rId3"/>
          <a:srcRect t="12714" r="-1" b="-1"/>
          <a:stretch/>
        </p:blipFill>
        <p:spPr>
          <a:xfrm>
            <a:off x="21" y="10"/>
            <a:ext cx="1481050" cy="6857990"/>
          </a:xfrm>
          <a:prstGeom prst="rect">
            <a:avLst/>
          </a:prstGeom>
          <a:effectLst/>
        </p:spPr>
      </p:pic>
      <p:pic>
        <p:nvPicPr>
          <p:cNvPr id="7" name="Picture 6" descr="A picture containing diagram&#10;&#10;Description automatically generated">
            <a:extLst>
              <a:ext uri="{FF2B5EF4-FFF2-40B4-BE49-F238E27FC236}">
                <a16:creationId xmlns:a16="http://schemas.microsoft.com/office/drawing/2014/main" id="{7EF1EC13-FA7D-42DB-AC11-D0691160A6B6}"/>
              </a:ext>
            </a:extLst>
          </p:cNvPr>
          <p:cNvPicPr>
            <a:picLocks noChangeAspect="1"/>
          </p:cNvPicPr>
          <p:nvPr/>
        </p:nvPicPr>
        <p:blipFill>
          <a:blip r:embed="rId4" cstate="print">
            <a:alphaModFix amt="81000"/>
            <a:extLst>
              <a:ext uri="{28A0092B-C50C-407E-A947-70E740481C1C}">
                <a14:useLocalDpi xmlns:a14="http://schemas.microsoft.com/office/drawing/2010/main" val="0"/>
              </a:ext>
            </a:extLst>
          </a:blip>
          <a:stretch>
            <a:fillRect/>
          </a:stretch>
        </p:blipFill>
        <p:spPr>
          <a:xfrm>
            <a:off x="0" y="2"/>
            <a:ext cx="1481050" cy="1544980"/>
          </a:xfrm>
          <a:prstGeom prst="rect">
            <a:avLst/>
          </a:prstGeom>
        </p:spPr>
      </p:pic>
    </p:spTree>
    <p:extLst>
      <p:ext uri="{BB962C8B-B14F-4D97-AF65-F5344CB8AC3E}">
        <p14:creationId xmlns:p14="http://schemas.microsoft.com/office/powerpoint/2010/main" val="276220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BACKGROUND: REACTIVITY</a:t>
            </a:r>
          </a:p>
        </p:txBody>
      </p:sp>
      <p:pic>
        <p:nvPicPr>
          <p:cNvPr id="11" name="Grafik 10"/>
          <p:cNvPicPr>
            <a:picLocks noChangeAspect="1"/>
          </p:cNvPicPr>
          <p:nvPr/>
        </p:nvPicPr>
        <p:blipFill>
          <a:blip r:embed="rId3"/>
          <a:stretch>
            <a:fillRect/>
          </a:stretch>
        </p:blipFill>
        <p:spPr>
          <a:xfrm>
            <a:off x="529167" y="0"/>
            <a:ext cx="8876089" cy="6409339"/>
          </a:xfrm>
          <a:prstGeom prst="rect">
            <a:avLst/>
          </a:prstGeom>
        </p:spPr>
      </p:pic>
      <p:sp>
        <p:nvSpPr>
          <p:cNvPr id="2" name="Textfeld 1"/>
          <p:cNvSpPr txBox="1"/>
          <p:nvPr/>
        </p:nvSpPr>
        <p:spPr>
          <a:xfrm>
            <a:off x="6564085" y="256810"/>
            <a:ext cx="1262744" cy="369332"/>
          </a:xfrm>
          <a:prstGeom prst="rect">
            <a:avLst/>
          </a:prstGeom>
          <a:solidFill>
            <a:schemeClr val="bg1"/>
          </a:solidFill>
          <a:ln>
            <a:solidFill>
              <a:schemeClr val="accent1">
                <a:lumMod val="75000"/>
              </a:schemeClr>
            </a:solidFill>
          </a:ln>
        </p:spPr>
        <p:txBody>
          <a:bodyPr wrap="square" rtlCol="0">
            <a:spAutoFit/>
          </a:bodyPr>
          <a:lstStyle/>
          <a:p>
            <a:pPr algn="ctr"/>
            <a:r>
              <a:rPr lang="de-DE" sz="900" dirty="0">
                <a:solidFill>
                  <a:schemeClr val="accent1">
                    <a:lumMod val="75000"/>
                  </a:schemeClr>
                </a:solidFill>
              </a:rPr>
              <a:t>Test of responsiveness to verbal stimuli</a:t>
            </a:r>
            <a:endParaRPr lang="de-AT" sz="900" dirty="0">
              <a:solidFill>
                <a:schemeClr val="accent1">
                  <a:lumMod val="75000"/>
                </a:schemeClr>
              </a:solidFill>
            </a:endParaRPr>
          </a:p>
        </p:txBody>
      </p:sp>
      <p:sp>
        <p:nvSpPr>
          <p:cNvPr id="8" name="Inhaltsplatzhalter 2">
            <a:extLst>
              <a:ext uri="{FF2B5EF4-FFF2-40B4-BE49-F238E27FC236}">
                <a16:creationId xmlns:a16="http://schemas.microsoft.com/office/drawing/2014/main" id="{3396C0C7-206F-4EA6-8B4B-90A9BCFED3F7}"/>
              </a:ext>
            </a:extLst>
          </p:cNvPr>
          <p:cNvSpPr txBox="1">
            <a:spLocks/>
          </p:cNvSpPr>
          <p:nvPr/>
        </p:nvSpPr>
        <p:spPr>
          <a:xfrm>
            <a:off x="480350" y="6101819"/>
            <a:ext cx="8924906" cy="69963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Indeed, the EEG is reactive (attenuation of medium voltage polymorphic delta activity, replaced by low voltage beta activity).</a:t>
            </a:r>
            <a:endParaRPr lang="de-AT" sz="2000" dirty="0"/>
          </a:p>
        </p:txBody>
      </p:sp>
    </p:spTree>
    <p:extLst>
      <p:ext uri="{BB962C8B-B14F-4D97-AF65-F5344CB8AC3E}">
        <p14:creationId xmlns:p14="http://schemas.microsoft.com/office/powerpoint/2010/main" val="111553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BACKGROUND: STATE CHANGES</a:t>
            </a:r>
          </a:p>
        </p:txBody>
      </p:sp>
      <p:pic>
        <p:nvPicPr>
          <p:cNvPr id="13" name="Grafik 12"/>
          <p:cNvPicPr>
            <a:picLocks noChangeAspect="1"/>
          </p:cNvPicPr>
          <p:nvPr/>
        </p:nvPicPr>
        <p:blipFill rotWithShape="1">
          <a:blip r:embed="rId3"/>
          <a:srcRect t="38845"/>
          <a:stretch/>
        </p:blipFill>
        <p:spPr>
          <a:xfrm>
            <a:off x="264584" y="2612344"/>
            <a:ext cx="7862791" cy="3448879"/>
          </a:xfrm>
          <a:prstGeom prst="rect">
            <a:avLst/>
          </a:prstGeom>
        </p:spPr>
      </p:pic>
      <p:sp>
        <p:nvSpPr>
          <p:cNvPr id="6" name="Textfeld 5"/>
          <p:cNvSpPr txBox="1"/>
          <p:nvPr/>
        </p:nvSpPr>
        <p:spPr>
          <a:xfrm>
            <a:off x="529167" y="631057"/>
            <a:ext cx="10498061" cy="1815882"/>
          </a:xfrm>
          <a:prstGeom prst="rect">
            <a:avLst/>
          </a:prstGeom>
          <a:noFill/>
          <a:ln>
            <a:solidFill>
              <a:schemeClr val="tx1"/>
            </a:solidFill>
          </a:ln>
        </p:spPr>
        <p:txBody>
          <a:bodyPr wrap="square" rtlCol="0">
            <a:spAutoFit/>
          </a:bodyPr>
          <a:lstStyle/>
          <a:p>
            <a:r>
              <a:rPr lang="de-DE" sz="1600" b="1" dirty="0"/>
              <a:t>Requirements to qualify as having state changes:</a:t>
            </a:r>
          </a:p>
          <a:p>
            <a:r>
              <a:rPr lang="de-DE" sz="1600" dirty="0"/>
              <a:t>At least 2 sustained types of background EEG:</a:t>
            </a:r>
          </a:p>
          <a:p>
            <a:pPr marL="342900" indent="-342900">
              <a:buFont typeface="+mj-lt"/>
              <a:buAutoNum type="arabicPeriod"/>
            </a:pPr>
            <a:r>
              <a:rPr lang="de-DE" sz="1600" dirty="0"/>
              <a:t>Related to level of alertness or stimulation.</a:t>
            </a:r>
          </a:p>
          <a:p>
            <a:pPr marL="342900" indent="-342900">
              <a:buFont typeface="+mj-lt"/>
              <a:buAutoNum type="arabicPeriod"/>
            </a:pPr>
            <a:r>
              <a:rPr lang="de-DE" sz="1600" dirty="0"/>
              <a:t>Each must persist at ≥60 s to qualify as a “state“. </a:t>
            </a:r>
          </a:p>
          <a:p>
            <a:pPr marL="342900" indent="-342900">
              <a:buFont typeface="+mj-lt"/>
              <a:buAutoNum type="arabicPeriod"/>
            </a:pPr>
            <a:r>
              <a:rPr lang="de-DE" sz="1600" dirty="0"/>
              <a:t>Stimulation should be able to transition the patient from the less alert to more alert/more stimulated state.</a:t>
            </a:r>
          </a:p>
          <a:p>
            <a:pPr marL="342900" indent="-342900">
              <a:buFont typeface="+mj-lt"/>
              <a:buAutoNum type="arabicPeriod"/>
            </a:pPr>
            <a:r>
              <a:rPr lang="de-DE" sz="1600" dirty="0"/>
              <a:t>The more alert/more stimulated state is considered the “reported background“ EEG.</a:t>
            </a:r>
          </a:p>
          <a:p>
            <a:pPr marL="342900" indent="-342900">
              <a:buFont typeface="+mj-lt"/>
              <a:buAutoNum type="arabicPeriod"/>
            </a:pPr>
            <a:r>
              <a:rPr lang="de-DE" sz="1600" dirty="0"/>
              <a:t>State changes can also occur spontaneously. </a:t>
            </a:r>
          </a:p>
        </p:txBody>
      </p:sp>
      <p:sp>
        <p:nvSpPr>
          <p:cNvPr id="2" name="Textfeld 1"/>
          <p:cNvSpPr txBox="1"/>
          <p:nvPr/>
        </p:nvSpPr>
        <p:spPr>
          <a:xfrm>
            <a:off x="7931754" y="2612344"/>
            <a:ext cx="4129617" cy="2308324"/>
          </a:xfrm>
          <a:prstGeom prst="rect">
            <a:avLst/>
          </a:prstGeom>
          <a:noFill/>
        </p:spPr>
        <p:txBody>
          <a:bodyPr wrap="square" rtlCol="0">
            <a:spAutoFit/>
          </a:bodyPr>
          <a:lstStyle/>
          <a:p>
            <a:r>
              <a:rPr lang="en-US" sz="1200" b="1" u="sng" dirty="0"/>
              <a:t>Categories of state changes:</a:t>
            </a:r>
          </a:p>
          <a:p>
            <a:r>
              <a:rPr lang="en-US" sz="1200" dirty="0"/>
              <a:t> a. Present with normal stage N2 sleep transients (K-complexes </a:t>
            </a:r>
          </a:p>
          <a:p>
            <a:r>
              <a:rPr lang="en-US" sz="1200" dirty="0"/>
              <a:t>      </a:t>
            </a:r>
            <a:r>
              <a:rPr lang="de-AT" sz="1200" dirty="0"/>
              <a:t>and spindles)</a:t>
            </a:r>
          </a:p>
          <a:p>
            <a:r>
              <a:rPr lang="en-US" sz="1200" dirty="0"/>
              <a:t> b. Present but with abnormal stage N2 sleep transients</a:t>
            </a:r>
          </a:p>
          <a:p>
            <a:r>
              <a:rPr lang="en-US" sz="1200" dirty="0"/>
              <a:t>      Describe both K complexes and spindles separately </a:t>
            </a:r>
          </a:p>
          <a:p>
            <a:r>
              <a:rPr lang="en-US" sz="1200" dirty="0"/>
              <a:t>      as the </a:t>
            </a:r>
            <a:r>
              <a:rPr lang="de-AT" sz="1200" dirty="0"/>
              <a:t>following:</a:t>
            </a:r>
          </a:p>
          <a:p>
            <a:r>
              <a:rPr lang="de-AT" sz="1200" dirty="0"/>
              <a:t>          i. Present and normal.</a:t>
            </a:r>
          </a:p>
          <a:p>
            <a:r>
              <a:rPr lang="en-US" sz="1200" dirty="0"/>
              <a:t>         ii. Present but abnormal. Specify abnormality </a:t>
            </a:r>
          </a:p>
          <a:p>
            <a:r>
              <a:rPr lang="en-US" sz="1200" dirty="0"/>
              <a:t>              (e.g., asymmetry, </a:t>
            </a:r>
            <a:r>
              <a:rPr lang="de-AT" sz="1200" dirty="0"/>
              <a:t>location, frequency, poorly formed).</a:t>
            </a:r>
          </a:p>
          <a:p>
            <a:r>
              <a:rPr lang="de-AT" sz="1200" dirty="0"/>
              <a:t>        iii. Absent.</a:t>
            </a:r>
          </a:p>
          <a:p>
            <a:r>
              <a:rPr lang="en-US" sz="1200" dirty="0"/>
              <a:t>c. Present but without stage N2 sleep transients.</a:t>
            </a:r>
          </a:p>
          <a:p>
            <a:r>
              <a:rPr lang="de-AT" sz="1200" dirty="0"/>
              <a:t>d. Absent</a:t>
            </a:r>
          </a:p>
        </p:txBody>
      </p:sp>
    </p:spTree>
    <p:extLst>
      <p:ext uri="{BB962C8B-B14F-4D97-AF65-F5344CB8AC3E}">
        <p14:creationId xmlns:p14="http://schemas.microsoft.com/office/powerpoint/2010/main" val="1921258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 y="0"/>
            <a:ext cx="12191999" cy="79238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BACKGROUND: CYCLIC ALTERNATING PATTERN of ENCEPHALOPATHY (CAPE)</a:t>
            </a:r>
          </a:p>
        </p:txBody>
      </p:sp>
      <p:pic>
        <p:nvPicPr>
          <p:cNvPr id="2" name="Grafik 1"/>
          <p:cNvPicPr>
            <a:picLocks noChangeAspect="1"/>
          </p:cNvPicPr>
          <p:nvPr/>
        </p:nvPicPr>
        <p:blipFill>
          <a:blip r:embed="rId3"/>
          <a:stretch>
            <a:fillRect/>
          </a:stretch>
        </p:blipFill>
        <p:spPr>
          <a:xfrm>
            <a:off x="2180007" y="2921365"/>
            <a:ext cx="8988736" cy="3790027"/>
          </a:xfrm>
          <a:prstGeom prst="rect">
            <a:avLst/>
          </a:prstGeom>
        </p:spPr>
      </p:pic>
      <p:sp>
        <p:nvSpPr>
          <p:cNvPr id="9" name="Textfeld 8"/>
          <p:cNvSpPr txBox="1"/>
          <p:nvPr/>
        </p:nvSpPr>
        <p:spPr>
          <a:xfrm>
            <a:off x="355810" y="2032071"/>
            <a:ext cx="6725763" cy="1323439"/>
          </a:xfrm>
          <a:prstGeom prst="rect">
            <a:avLst/>
          </a:prstGeom>
          <a:noFill/>
          <a:ln>
            <a:solidFill>
              <a:schemeClr val="tx1"/>
            </a:solidFill>
          </a:ln>
        </p:spPr>
        <p:txBody>
          <a:bodyPr wrap="square" rtlCol="0">
            <a:spAutoFit/>
          </a:bodyPr>
          <a:lstStyle/>
          <a:p>
            <a:r>
              <a:rPr lang="de-DE" sz="1600" dirty="0"/>
              <a:t>To qualify as CAPE, there must be the following:</a:t>
            </a:r>
          </a:p>
          <a:p>
            <a:r>
              <a:rPr lang="de-DE" sz="1600" dirty="0"/>
              <a:t>Changes in background with </a:t>
            </a:r>
          </a:p>
          <a:p>
            <a:pPr marL="342900" indent="-342900">
              <a:buFont typeface="+mj-lt"/>
              <a:buAutoNum type="arabicPeriod"/>
            </a:pPr>
            <a:r>
              <a:rPr lang="de-DE" sz="1600" dirty="0"/>
              <a:t> each pattern lasting at least 10 s,</a:t>
            </a:r>
            <a:endParaRPr lang="de-DE" sz="1600" b="1" dirty="0"/>
          </a:p>
          <a:p>
            <a:pPr marL="342900" indent="-342900">
              <a:buFont typeface="+mj-lt"/>
              <a:buAutoNum type="arabicPeriod"/>
            </a:pPr>
            <a:r>
              <a:rPr lang="de-DE" sz="1600" dirty="0"/>
              <a:t> </a:t>
            </a:r>
            <a:r>
              <a:rPr lang="de-DE" sz="1600" b="1" dirty="0"/>
              <a:t>spontaneously</a:t>
            </a:r>
            <a:r>
              <a:rPr lang="de-DE" sz="1600" dirty="0"/>
              <a:t> alternating between the two patterns in a regular manner,</a:t>
            </a:r>
          </a:p>
          <a:p>
            <a:pPr marL="342900" indent="-342900">
              <a:buFont typeface="+mj-lt"/>
              <a:buAutoNum type="arabicPeriod"/>
            </a:pPr>
            <a:r>
              <a:rPr lang="de-DE" sz="1600" dirty="0"/>
              <a:t> for at least 6 cycles.</a:t>
            </a:r>
            <a:endParaRPr lang="de-AT" sz="1600" dirty="0"/>
          </a:p>
        </p:txBody>
      </p:sp>
      <p:sp>
        <p:nvSpPr>
          <p:cNvPr id="3" name="Textfeld 2"/>
          <p:cNvSpPr txBox="1"/>
          <p:nvPr/>
        </p:nvSpPr>
        <p:spPr>
          <a:xfrm>
            <a:off x="264584" y="685920"/>
            <a:ext cx="11927416" cy="1169551"/>
          </a:xfrm>
          <a:prstGeom prst="rect">
            <a:avLst/>
          </a:prstGeom>
          <a:noFill/>
        </p:spPr>
        <p:txBody>
          <a:bodyPr wrap="square" rtlCol="0">
            <a:spAutoFit/>
          </a:bodyPr>
          <a:lstStyle/>
          <a:p>
            <a:r>
              <a:rPr lang="en-US" sz="1400" b="1" u="sng" dirty="0">
                <a:latin typeface="Times New Roman" panose="02020603050405020304" pitchFamily="18" charset="0"/>
                <a:cs typeface="Times New Roman" panose="02020603050405020304" pitchFamily="18" charset="0"/>
              </a:rPr>
              <a:t>Cyclic Alternating Pattern of Encephalopathy (CAPE):</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Present, Absent, or Unknown/unclear. CAPE refers to changes in background patterns (which may include RPPs), each lasting at least 10 seconds, and spontaneously alternating between the 2 patterns in a regular manner for at least six cycles (but often lasts minutes to hours). A cycle refers to the period of time before the sequence repeats (i.e., includes both states once). Document whether seen in the patient’s more awake/stimulated state or less awake state if known. Describe each pattern and typical duration of each pattern. Optional: Describe if this pattern corresponds with cycling of other functions such as respirations, heart rate, blood pressure, movements, muscle artifact, </a:t>
            </a:r>
            <a:r>
              <a:rPr lang="de-AT" sz="1400" dirty="0">
                <a:latin typeface="Times New Roman" panose="02020603050405020304" pitchFamily="18" charset="0"/>
                <a:cs typeface="Times New Roman" panose="02020603050405020304" pitchFamily="18" charset="0"/>
              </a:rPr>
              <a:t>and pupil size.</a:t>
            </a:r>
          </a:p>
        </p:txBody>
      </p:sp>
    </p:spTree>
    <p:extLst>
      <p:ext uri="{BB962C8B-B14F-4D97-AF65-F5344CB8AC3E}">
        <p14:creationId xmlns:p14="http://schemas.microsoft.com/office/powerpoint/2010/main" val="1758506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 y="150471"/>
            <a:ext cx="12191999"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BACKGROUND: BREACH EFFECT</a:t>
            </a:r>
          </a:p>
        </p:txBody>
      </p:sp>
      <p:sp>
        <p:nvSpPr>
          <p:cNvPr id="2" name="Textfeld 1"/>
          <p:cNvSpPr txBox="1"/>
          <p:nvPr/>
        </p:nvSpPr>
        <p:spPr>
          <a:xfrm>
            <a:off x="925975" y="1348176"/>
            <a:ext cx="10069976" cy="1323439"/>
          </a:xfrm>
          <a:prstGeom prst="rect">
            <a:avLst/>
          </a:prstGeom>
          <a:noFill/>
        </p:spPr>
        <p:txBody>
          <a:bodyPr wrap="square" rtlCol="0">
            <a:spAutoFit/>
          </a:bodyPr>
          <a:lstStyle/>
          <a:p>
            <a:r>
              <a:rPr lang="en-US" sz="2000" b="1" u="sng" dirty="0">
                <a:cs typeface="Times New Roman" panose="02020603050405020304" pitchFamily="18" charset="0"/>
              </a:rPr>
              <a:t>Breach effect:</a:t>
            </a:r>
            <a:r>
              <a:rPr lang="en-US" sz="2000" dirty="0">
                <a:cs typeface="Times New Roman" panose="02020603050405020304" pitchFamily="18" charset="0"/>
              </a:rPr>
              <a:t> Present (provide location), Absent, Unclear. Breach effect refers to EEG activity over or nearby a skull defect and consists of activity of higher amplitude and increased sharpness, primarily of faster frequencies, compared with the rest of the brain, especially compared with the homologous region on the opposite side of the head.</a:t>
            </a:r>
            <a:endParaRPr lang="de-AT" sz="2000" dirty="0">
              <a:cs typeface="Times New Roman" panose="02020603050405020304" pitchFamily="18" charset="0"/>
            </a:endParaRPr>
          </a:p>
        </p:txBody>
      </p:sp>
    </p:spTree>
    <p:extLst>
      <p:ext uri="{BB962C8B-B14F-4D97-AF65-F5344CB8AC3E}">
        <p14:creationId xmlns:p14="http://schemas.microsoft.com/office/powerpoint/2010/main" val="228593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idx="1"/>
          </p:nvPr>
        </p:nvPicPr>
        <p:blipFill>
          <a:blip r:embed="rId3"/>
          <a:stretch>
            <a:fillRect/>
          </a:stretch>
        </p:blipFill>
        <p:spPr>
          <a:xfrm>
            <a:off x="1073454" y="14607"/>
            <a:ext cx="8984946" cy="6479326"/>
          </a:xfrm>
          <a:prstGeom prst="rect">
            <a:avLst/>
          </a:prstGeom>
        </p:spPr>
      </p:pic>
      <p:sp>
        <p:nvSpPr>
          <p:cNvPr id="6" name="Inhaltsplatzhalter 2">
            <a:extLst>
              <a:ext uri="{FF2B5EF4-FFF2-40B4-BE49-F238E27FC236}">
                <a16:creationId xmlns:a16="http://schemas.microsoft.com/office/drawing/2014/main" id="{3396C0C7-206F-4EA6-8B4B-90A9BCFED3F7}"/>
              </a:ext>
            </a:extLst>
          </p:cNvPr>
          <p:cNvSpPr txBox="1">
            <a:spLocks/>
          </p:cNvSpPr>
          <p:nvPr/>
        </p:nvSpPr>
        <p:spPr>
          <a:xfrm>
            <a:off x="789597" y="6493575"/>
            <a:ext cx="10515600" cy="699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In what region is breach effect present on this page of EEG?</a:t>
            </a:r>
          </a:p>
          <a:p>
            <a:endParaRPr lang="de-AT" dirty="0"/>
          </a:p>
        </p:txBody>
      </p:sp>
    </p:spTree>
    <p:extLst>
      <p:ext uri="{BB962C8B-B14F-4D97-AF65-F5344CB8AC3E}">
        <p14:creationId xmlns:p14="http://schemas.microsoft.com/office/powerpoint/2010/main" val="1979064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idx="1"/>
          </p:nvPr>
        </p:nvPicPr>
        <p:blipFill>
          <a:blip r:embed="rId3"/>
          <a:stretch>
            <a:fillRect/>
          </a:stretch>
        </p:blipFill>
        <p:spPr>
          <a:xfrm>
            <a:off x="1073454" y="14607"/>
            <a:ext cx="8984946" cy="6479326"/>
          </a:xfrm>
          <a:prstGeom prst="rect">
            <a:avLst/>
          </a:prstGeom>
        </p:spPr>
      </p:pic>
      <p:sp>
        <p:nvSpPr>
          <p:cNvPr id="5" name="Textfeld 4"/>
          <p:cNvSpPr txBox="1"/>
          <p:nvPr/>
        </p:nvSpPr>
        <p:spPr>
          <a:xfrm>
            <a:off x="10110486" y="1833250"/>
            <a:ext cx="2158679" cy="523220"/>
          </a:xfrm>
          <a:prstGeom prst="rect">
            <a:avLst/>
          </a:prstGeom>
          <a:no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BREACH, left parasagittal </a:t>
            </a:r>
          </a:p>
          <a:p>
            <a:pPr algn="ctr"/>
            <a:r>
              <a:rPr lang="de-DE" sz="1400" dirty="0">
                <a:solidFill>
                  <a:schemeClr val="accent1">
                    <a:lumMod val="75000"/>
                  </a:schemeClr>
                </a:solidFill>
              </a:rPr>
              <a:t>(maximal at C3)</a:t>
            </a:r>
            <a:endParaRPr lang="de-AT" sz="1400" dirty="0">
              <a:solidFill>
                <a:schemeClr val="accent1">
                  <a:lumMod val="75000"/>
                </a:schemeClr>
              </a:solidFill>
            </a:endParaRPr>
          </a:p>
        </p:txBody>
      </p:sp>
      <p:sp>
        <p:nvSpPr>
          <p:cNvPr id="2" name="Rechteck 1"/>
          <p:cNvSpPr/>
          <p:nvPr/>
        </p:nvSpPr>
        <p:spPr>
          <a:xfrm>
            <a:off x="1578429" y="1585732"/>
            <a:ext cx="8479971" cy="862314"/>
          </a:xfrm>
          <a:prstGeom prst="rect">
            <a:avLst/>
          </a:prstGeom>
          <a:noFill/>
          <a:ln w="381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8" name="Textfeld 7"/>
          <p:cNvSpPr txBox="1"/>
          <p:nvPr/>
        </p:nvSpPr>
        <p:spPr>
          <a:xfrm>
            <a:off x="529168" y="4962645"/>
            <a:ext cx="10424636" cy="1754326"/>
          </a:xfrm>
          <a:prstGeom prst="rect">
            <a:avLst/>
          </a:prstGeom>
          <a:solidFill>
            <a:schemeClr val="bg1"/>
          </a:solidFill>
        </p:spPr>
        <p:txBody>
          <a:bodyPr wrap="square" rtlCol="0">
            <a:spAutoFit/>
          </a:bodyPr>
          <a:lstStyle/>
          <a:p>
            <a:r>
              <a:rPr lang="de-DE" dirty="0"/>
              <a:t>The skull attenuates cerebral rhythms from being propaged to surface EEG electrodes. If there is a “breach“ in the integrity of the skull (usually due to a neurosurgical intervention or trauma) a greater proportion of brain activity is allowed to pass through. The activity that is attenuated the most is low voltage high frequency activity, so the characteristics of a breach effect are a greater representation of this fast activity in the region of the breach; it often appears spikier as well, as seen here (compare the left paragasittal region in the box with the homologous region on the right, top 4 channels). </a:t>
            </a:r>
          </a:p>
        </p:txBody>
      </p:sp>
    </p:spTree>
    <p:extLst>
      <p:ext uri="{BB962C8B-B14F-4D97-AF65-F5344CB8AC3E}">
        <p14:creationId xmlns:p14="http://schemas.microsoft.com/office/powerpoint/2010/main" val="2994058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8443-6880-4D68-8FED-0A15D09F304A}"/>
              </a:ext>
            </a:extLst>
          </p:cNvPr>
          <p:cNvSpPr>
            <a:spLocks noGrp="1"/>
          </p:cNvSpPr>
          <p:nvPr>
            <p:ph type="title"/>
          </p:nvPr>
        </p:nvSpPr>
        <p:spPr>
          <a:xfrm>
            <a:off x="2075934" y="4080827"/>
            <a:ext cx="8266671" cy="1325563"/>
          </a:xfrm>
        </p:spPr>
        <p:txBody>
          <a:bodyPr>
            <a:normAutofit/>
          </a:bodyPr>
          <a:lstStyle/>
          <a:p>
            <a:pPr algn="ctr"/>
            <a:r>
              <a:rPr lang="en-US" dirty="0"/>
              <a:t>B. Sporadic Epileptiform</a:t>
            </a:r>
            <a:br>
              <a:rPr lang="en-US" dirty="0"/>
            </a:br>
            <a:r>
              <a:rPr lang="en-US" dirty="0"/>
              <a:t>Discharges</a:t>
            </a:r>
            <a:endParaRPr lang="en-AU" dirty="0"/>
          </a:p>
        </p:txBody>
      </p:sp>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2"/>
          <a:srcRect t="12714" r="-1" b="-1"/>
          <a:stretch/>
        </p:blipFill>
        <p:spPr>
          <a:xfrm>
            <a:off x="21" y="10"/>
            <a:ext cx="1481050" cy="6857990"/>
          </a:xfrm>
          <a:prstGeom prst="rect">
            <a:avLst/>
          </a:prstGeom>
          <a:effectLst/>
        </p:spPr>
      </p:pic>
      <p:pic>
        <p:nvPicPr>
          <p:cNvPr id="5" name="Picture 4" descr="A picture containing diagram&#10;&#10;Description automatically generated">
            <a:extLst>
              <a:ext uri="{FF2B5EF4-FFF2-40B4-BE49-F238E27FC236}">
                <a16:creationId xmlns:a16="http://schemas.microsoft.com/office/drawing/2014/main" id="{7A86B6E0-0272-4C71-B0B9-52374E4BB776}"/>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4686995" y="1329265"/>
            <a:ext cx="2637705" cy="2751562"/>
          </a:xfrm>
          <a:prstGeom prst="rect">
            <a:avLst/>
          </a:prstGeom>
        </p:spPr>
      </p:pic>
      <p:pic>
        <p:nvPicPr>
          <p:cNvPr id="6" name="Picture 5">
            <a:extLst>
              <a:ext uri="{FF2B5EF4-FFF2-40B4-BE49-F238E27FC236}">
                <a16:creationId xmlns:a16="http://schemas.microsoft.com/office/drawing/2014/main" id="{284FCE42-0C18-49F7-9525-14001C4F7222}"/>
              </a:ext>
            </a:extLst>
          </p:cNvPr>
          <p:cNvPicPr>
            <a:picLocks noChangeAspect="1"/>
          </p:cNvPicPr>
          <p:nvPr/>
        </p:nvPicPr>
        <p:blipFill rotWithShape="1">
          <a:blip r:embed="rId2"/>
          <a:srcRect t="12714" r="-1" b="-1"/>
          <a:stretch/>
        </p:blipFill>
        <p:spPr>
          <a:xfrm>
            <a:off x="10710950" y="10"/>
            <a:ext cx="1481050" cy="6857990"/>
          </a:xfrm>
          <a:prstGeom prst="rect">
            <a:avLst/>
          </a:prstGeom>
          <a:effectLst/>
        </p:spPr>
      </p:pic>
    </p:spTree>
    <p:extLst>
      <p:ext uri="{BB962C8B-B14F-4D97-AF65-F5344CB8AC3E}">
        <p14:creationId xmlns:p14="http://schemas.microsoft.com/office/powerpoint/2010/main" val="3947633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 y="0"/>
            <a:ext cx="12191999"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SPORADIC EPILEPTIFORM DISCHARGES</a:t>
            </a:r>
          </a:p>
        </p:txBody>
      </p:sp>
      <p:pic>
        <p:nvPicPr>
          <p:cNvPr id="2" name="Grafik 1"/>
          <p:cNvPicPr>
            <a:picLocks noChangeAspect="1"/>
          </p:cNvPicPr>
          <p:nvPr/>
        </p:nvPicPr>
        <p:blipFill>
          <a:blip r:embed="rId3"/>
          <a:stretch>
            <a:fillRect/>
          </a:stretch>
        </p:blipFill>
        <p:spPr>
          <a:xfrm>
            <a:off x="1538698" y="1379307"/>
            <a:ext cx="8369577" cy="5296659"/>
          </a:xfrm>
          <a:prstGeom prst="rect">
            <a:avLst/>
          </a:prstGeom>
        </p:spPr>
      </p:pic>
    </p:spTree>
    <p:extLst>
      <p:ext uri="{BB962C8B-B14F-4D97-AF65-F5344CB8AC3E}">
        <p14:creationId xmlns:p14="http://schemas.microsoft.com/office/powerpoint/2010/main" val="95955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910096" y="808800"/>
            <a:ext cx="8174355" cy="5773003"/>
          </a:xfrm>
          <a:prstGeom prst="rect">
            <a:avLst/>
          </a:prstGeom>
        </p:spPr>
      </p:pic>
      <p:pic>
        <p:nvPicPr>
          <p:cNvPr id="8" name="Inhaltsplatzhalter 2"/>
          <p:cNvPicPr>
            <a:picLocks noChangeAspect="1"/>
          </p:cNvPicPr>
          <p:nvPr/>
        </p:nvPicPr>
        <p:blipFill rotWithShape="1">
          <a:blip r:embed="rId4"/>
          <a:srcRect l="3275" t="93571" r="32927" b="-1083"/>
          <a:stretch/>
        </p:blipFill>
        <p:spPr>
          <a:xfrm>
            <a:off x="2023728" y="1091582"/>
            <a:ext cx="4276524" cy="384043"/>
          </a:xfrm>
          <a:prstGeom prst="rect">
            <a:avLst/>
          </a:prstGeom>
        </p:spPr>
      </p:pic>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NUMBER OF PHASES</a:t>
            </a:r>
          </a:p>
        </p:txBody>
      </p:sp>
    </p:spTree>
    <p:extLst>
      <p:ext uri="{BB962C8B-B14F-4D97-AF65-F5344CB8AC3E}">
        <p14:creationId xmlns:p14="http://schemas.microsoft.com/office/powerpoint/2010/main" val="3318137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43649" y="792387"/>
            <a:ext cx="11319811" cy="478062"/>
          </a:xfrm>
          <a:prstGeom prst="rect">
            <a:avLst/>
          </a:prstGeom>
        </p:spPr>
      </p:pic>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DISCHARGE VERSUS BURST</a:t>
            </a:r>
          </a:p>
        </p:txBody>
      </p:sp>
      <p:pic>
        <p:nvPicPr>
          <p:cNvPr id="5" name="Grafik 4"/>
          <p:cNvPicPr>
            <a:picLocks noChangeAspect="1"/>
          </p:cNvPicPr>
          <p:nvPr/>
        </p:nvPicPr>
        <p:blipFill>
          <a:blip r:embed="rId3"/>
          <a:stretch>
            <a:fillRect/>
          </a:stretch>
        </p:blipFill>
        <p:spPr>
          <a:xfrm>
            <a:off x="2049151" y="1340584"/>
            <a:ext cx="8093697" cy="5321420"/>
          </a:xfrm>
          <a:prstGeom prst="rect">
            <a:avLst/>
          </a:prstGeom>
        </p:spPr>
      </p:pic>
    </p:spTree>
    <p:extLst>
      <p:ext uri="{BB962C8B-B14F-4D97-AF65-F5344CB8AC3E}">
        <p14:creationId xmlns:p14="http://schemas.microsoft.com/office/powerpoint/2010/main" val="378488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8443-6880-4D68-8FED-0A15D09F304A}"/>
              </a:ext>
            </a:extLst>
          </p:cNvPr>
          <p:cNvSpPr>
            <a:spLocks noGrp="1"/>
          </p:cNvSpPr>
          <p:nvPr>
            <p:ph type="title"/>
          </p:nvPr>
        </p:nvSpPr>
        <p:spPr>
          <a:xfrm>
            <a:off x="4204795" y="4080827"/>
            <a:ext cx="4510079" cy="1325563"/>
          </a:xfrm>
        </p:spPr>
        <p:txBody>
          <a:bodyPr/>
          <a:lstStyle/>
          <a:p>
            <a:r>
              <a:rPr lang="en-US" dirty="0"/>
              <a:t>A. EEG Background</a:t>
            </a:r>
            <a:endParaRPr lang="en-AU" dirty="0"/>
          </a:p>
        </p:txBody>
      </p:sp>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2"/>
          <a:srcRect t="12714" r="-1" b="-1"/>
          <a:stretch/>
        </p:blipFill>
        <p:spPr>
          <a:xfrm>
            <a:off x="21" y="10"/>
            <a:ext cx="1481050" cy="6857990"/>
          </a:xfrm>
          <a:prstGeom prst="rect">
            <a:avLst/>
          </a:prstGeom>
          <a:effectLst/>
        </p:spPr>
      </p:pic>
      <p:pic>
        <p:nvPicPr>
          <p:cNvPr id="5" name="Picture 4" descr="A picture containing diagram&#10;&#10;Description automatically generated">
            <a:extLst>
              <a:ext uri="{FF2B5EF4-FFF2-40B4-BE49-F238E27FC236}">
                <a16:creationId xmlns:a16="http://schemas.microsoft.com/office/drawing/2014/main" id="{7A86B6E0-0272-4C71-B0B9-52374E4BB776}"/>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4686995" y="1329265"/>
            <a:ext cx="2637705" cy="2751562"/>
          </a:xfrm>
          <a:prstGeom prst="rect">
            <a:avLst/>
          </a:prstGeom>
        </p:spPr>
      </p:pic>
      <p:pic>
        <p:nvPicPr>
          <p:cNvPr id="6" name="Picture 5">
            <a:extLst>
              <a:ext uri="{FF2B5EF4-FFF2-40B4-BE49-F238E27FC236}">
                <a16:creationId xmlns:a16="http://schemas.microsoft.com/office/drawing/2014/main" id="{284FCE42-0C18-49F7-9525-14001C4F7222}"/>
              </a:ext>
            </a:extLst>
          </p:cNvPr>
          <p:cNvPicPr>
            <a:picLocks noChangeAspect="1"/>
          </p:cNvPicPr>
          <p:nvPr/>
        </p:nvPicPr>
        <p:blipFill rotWithShape="1">
          <a:blip r:embed="rId2"/>
          <a:srcRect t="12714" r="-1" b="-1"/>
          <a:stretch/>
        </p:blipFill>
        <p:spPr>
          <a:xfrm>
            <a:off x="10710950" y="10"/>
            <a:ext cx="1481050" cy="6857990"/>
          </a:xfrm>
          <a:prstGeom prst="rect">
            <a:avLst/>
          </a:prstGeom>
          <a:effectLst/>
        </p:spPr>
      </p:pic>
    </p:spTree>
    <p:extLst>
      <p:ext uri="{BB962C8B-B14F-4D97-AF65-F5344CB8AC3E}">
        <p14:creationId xmlns:p14="http://schemas.microsoft.com/office/powerpoint/2010/main" val="687541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43427" y="1175534"/>
            <a:ext cx="11163300" cy="575389"/>
          </a:xfrm>
          <a:ln>
            <a:solidFill>
              <a:schemeClr val="tx1"/>
            </a:solidFill>
          </a:ln>
        </p:spPr>
        <p:txBody>
          <a:bodyPr>
            <a:normAutofit/>
          </a:bodyPr>
          <a:lstStyle/>
          <a:p>
            <a:pPr eaLnBrk="1" hangingPunct="1"/>
            <a:r>
              <a:rPr lang="en-US" altLang="en-US" sz="2400" dirty="0">
                <a:latin typeface="+mn-lt"/>
                <a:ea typeface="ＭＳ Ｐゴシック" panose="020B0600070205080204" pitchFamily="34" charset="-128"/>
              </a:rPr>
              <a:t>Sporadic: </a:t>
            </a:r>
            <a:r>
              <a:rPr lang="en-US" altLang="en-US" sz="2400" u="sng" dirty="0">
                <a:latin typeface="+mn-lt"/>
                <a:ea typeface="ＭＳ Ｐゴシック" panose="020B0600070205080204" pitchFamily="34" charset="-128"/>
              </a:rPr>
              <a:t>non-rhythmic</a:t>
            </a:r>
            <a:r>
              <a:rPr lang="en-US" altLang="en-US" sz="2400" dirty="0">
                <a:latin typeface="+mn-lt"/>
                <a:ea typeface="ＭＳ Ｐゴシック" panose="020B0600070205080204" pitchFamily="34" charset="-128"/>
              </a:rPr>
              <a:t> and </a:t>
            </a:r>
            <a:r>
              <a:rPr lang="en-US" altLang="en-US" sz="2400" u="sng" dirty="0">
                <a:latin typeface="+mn-lt"/>
                <a:ea typeface="ＭＳ Ｐゴシック" panose="020B0600070205080204" pitchFamily="34" charset="-128"/>
              </a:rPr>
              <a:t>non-periodic</a:t>
            </a:r>
            <a:r>
              <a:rPr lang="en-US" altLang="en-US" sz="2400" dirty="0">
                <a:latin typeface="+mn-lt"/>
                <a:ea typeface="ＭＳ Ｐゴシック" panose="020B0600070205080204" pitchFamily="34" charset="-128"/>
              </a:rPr>
              <a:t> epileptiform discharges (“interictal ED”)</a:t>
            </a:r>
            <a:endParaRPr lang="en-US" altLang="en-US" sz="2400" u="sng" dirty="0">
              <a:solidFill>
                <a:srgbClr val="FFFF00"/>
              </a:solidFill>
              <a:latin typeface="+mn-lt"/>
              <a:ea typeface="ＭＳ Ｐゴシック" panose="020B0600070205080204" pitchFamily="34" charset="-128"/>
            </a:endParaRPr>
          </a:p>
        </p:txBody>
      </p:sp>
      <p:sp>
        <p:nvSpPr>
          <p:cNvPr id="93187" name="Rectangle 3"/>
          <p:cNvSpPr>
            <a:spLocks noGrp="1" noChangeArrowheads="1"/>
          </p:cNvSpPr>
          <p:nvPr>
            <p:ph type="body" idx="1"/>
          </p:nvPr>
        </p:nvSpPr>
        <p:spPr>
          <a:xfrm>
            <a:off x="933449" y="2222340"/>
            <a:ext cx="10539663" cy="4455490"/>
          </a:xfrm>
        </p:spPr>
        <p:txBody>
          <a:bodyPr/>
          <a:lstStyle/>
          <a:p>
            <a:pPr marL="342900" lvl="1" indent="-342900">
              <a:buClr>
                <a:schemeClr val="hlink"/>
              </a:buClr>
            </a:pPr>
            <a:r>
              <a:rPr lang="en-US" altLang="en-US" dirty="0">
                <a:ea typeface="ＭＳ Ｐゴシック" panose="020B0600070205080204" pitchFamily="34" charset="-128"/>
              </a:rPr>
              <a:t>Use the following standard time divisions or suggested equivalent clinical terms: </a:t>
            </a:r>
          </a:p>
          <a:p>
            <a:pPr marL="342900" lvl="1" indent="-342900">
              <a:buClr>
                <a:schemeClr val="hlink"/>
              </a:buClr>
            </a:pPr>
            <a:endParaRPr lang="en-US" altLang="en-US" u="sng" dirty="0">
              <a:solidFill>
                <a:srgbClr val="66FF33"/>
              </a:solidFill>
              <a:ea typeface="ＭＳ Ｐゴシック" panose="020B0600070205080204" pitchFamily="34" charset="-128"/>
            </a:endParaRPr>
          </a:p>
          <a:p>
            <a:r>
              <a:rPr lang="en-US" altLang="en-US" u="sng" dirty="0">
                <a:solidFill>
                  <a:srgbClr val="00B050"/>
                </a:solidFill>
                <a:ea typeface="ＭＳ Ｐゴシック" panose="020B0600070205080204" pitchFamily="34" charset="-128"/>
              </a:rPr>
              <a:t>&gt;</a:t>
            </a:r>
            <a:r>
              <a:rPr lang="en-US" altLang="en-US" dirty="0">
                <a:solidFill>
                  <a:srgbClr val="00B050"/>
                </a:solidFill>
                <a:ea typeface="ＭＳ Ｐゴシック" panose="020B0600070205080204" pitchFamily="34" charset="-128"/>
              </a:rPr>
              <a:t>1 /10s </a:t>
            </a:r>
            <a:r>
              <a:rPr lang="en-US" altLang="en-US" dirty="0">
                <a:ea typeface="ＭＳ Ｐゴシック" panose="020B0600070205080204" pitchFamily="34" charset="-128"/>
              </a:rPr>
              <a:t>		(</a:t>
            </a:r>
            <a:r>
              <a:rPr lang="en-US" altLang="ja-JP" dirty="0">
                <a:solidFill>
                  <a:srgbClr val="00B050"/>
                </a:solidFill>
                <a:ea typeface="ＭＳ Ｐゴシック" panose="020B0600070205080204" pitchFamily="34" charset="-128"/>
              </a:rPr>
              <a:t>Abundant</a:t>
            </a:r>
            <a:r>
              <a:rPr lang="en-US" altLang="ja-JP" dirty="0">
                <a:ea typeface="ＭＳ Ｐゴシック" panose="020B0600070205080204" pitchFamily="34" charset="-128"/>
              </a:rPr>
              <a:t>) (</a:t>
            </a:r>
            <a:r>
              <a:rPr lang="en-US" altLang="en-US" dirty="0">
                <a:ea typeface="ＭＳ Ｐゴシック" panose="020B0600070205080204" pitchFamily="34" charset="-128"/>
              </a:rPr>
              <a:t>average ≥1 / typical EEG page)</a:t>
            </a:r>
            <a:endParaRPr lang="en-US" altLang="en-US" u="sng" dirty="0">
              <a:solidFill>
                <a:srgbClr val="66FF33"/>
              </a:solidFill>
              <a:ea typeface="ＭＳ Ｐゴシック" panose="020B0600070205080204" pitchFamily="34" charset="-128"/>
            </a:endParaRPr>
          </a:p>
          <a:p>
            <a:r>
              <a:rPr lang="en-US" altLang="en-US" u="sng" dirty="0">
                <a:solidFill>
                  <a:srgbClr val="00B050"/>
                </a:solidFill>
                <a:ea typeface="ＭＳ Ｐゴシック" panose="020B0600070205080204" pitchFamily="34" charset="-128"/>
              </a:rPr>
              <a:t>&gt;</a:t>
            </a:r>
            <a:r>
              <a:rPr lang="en-US" altLang="en-US" dirty="0">
                <a:solidFill>
                  <a:srgbClr val="00B050"/>
                </a:solidFill>
                <a:ea typeface="ＭＳ Ｐゴシック" panose="020B0600070205080204" pitchFamily="34" charset="-128"/>
              </a:rPr>
              <a:t>1/min –1/10s </a:t>
            </a:r>
            <a:r>
              <a:rPr lang="en-US" altLang="en-US" dirty="0">
                <a:ea typeface="ＭＳ Ｐゴシック" panose="020B0600070205080204" pitchFamily="34" charset="-128"/>
              </a:rPr>
              <a:t>	(</a:t>
            </a:r>
            <a:r>
              <a:rPr lang="en-US" altLang="ja-JP" dirty="0">
                <a:solidFill>
                  <a:srgbClr val="00B050"/>
                </a:solidFill>
                <a:ea typeface="ＭＳ Ｐゴシック" panose="020B0600070205080204" pitchFamily="34" charset="-128"/>
              </a:rPr>
              <a:t>Frequent</a:t>
            </a:r>
            <a:r>
              <a:rPr lang="en-US" altLang="ja-JP" dirty="0">
                <a:ea typeface="ＭＳ Ｐゴシック" panose="020B0600070205080204" pitchFamily="34" charset="-128"/>
              </a:rPr>
              <a:t>) </a:t>
            </a:r>
          </a:p>
          <a:p>
            <a:r>
              <a:rPr lang="en-US" altLang="en-US" u="sng" dirty="0">
                <a:solidFill>
                  <a:srgbClr val="00B050"/>
                </a:solidFill>
                <a:ea typeface="ＭＳ Ｐゴシック" panose="020B0600070205080204" pitchFamily="34" charset="-128"/>
              </a:rPr>
              <a:t>&gt;</a:t>
            </a:r>
            <a:r>
              <a:rPr lang="en-US" altLang="en-US" dirty="0">
                <a:solidFill>
                  <a:srgbClr val="00B050"/>
                </a:solidFill>
                <a:ea typeface="ＭＳ Ｐゴシック" panose="020B0600070205080204" pitchFamily="34" charset="-128"/>
              </a:rPr>
              <a:t> 1/h - 1/min </a:t>
            </a:r>
            <a:r>
              <a:rPr lang="en-US" altLang="en-US" dirty="0">
                <a:ea typeface="ＭＳ Ｐゴシック" panose="020B0600070205080204" pitchFamily="34" charset="-128"/>
              </a:rPr>
              <a:t>	(</a:t>
            </a:r>
            <a:r>
              <a:rPr lang="en-US" altLang="ja-JP" dirty="0">
                <a:solidFill>
                  <a:srgbClr val="00B050"/>
                </a:solidFill>
                <a:ea typeface="ＭＳ Ｐゴシック" panose="020B0600070205080204" pitchFamily="34" charset="-128"/>
              </a:rPr>
              <a:t>Occasional</a:t>
            </a:r>
            <a:r>
              <a:rPr lang="en-US" altLang="ja-JP" dirty="0">
                <a:ea typeface="ＭＳ Ｐゴシック" panose="020B0600070205080204" pitchFamily="34" charset="-128"/>
              </a:rPr>
              <a:t>)</a:t>
            </a:r>
          </a:p>
          <a:p>
            <a:r>
              <a:rPr lang="en-US" altLang="en-US" dirty="0">
                <a:solidFill>
                  <a:srgbClr val="00B050"/>
                </a:solidFill>
                <a:ea typeface="ＭＳ Ｐゴシック" panose="020B0600070205080204" pitchFamily="34" charset="-128"/>
              </a:rPr>
              <a:t>&lt;1/h </a:t>
            </a:r>
            <a:r>
              <a:rPr lang="en-US" altLang="en-US" dirty="0">
                <a:solidFill>
                  <a:srgbClr val="66FF33"/>
                </a:solidFill>
                <a:ea typeface="ＭＳ Ｐゴシック" panose="020B0600070205080204" pitchFamily="34" charset="-128"/>
              </a:rPr>
              <a:t>		</a:t>
            </a:r>
            <a:r>
              <a:rPr lang="en-US" altLang="en-US" dirty="0">
                <a:ea typeface="ＭＳ Ｐゴシック" panose="020B0600070205080204" pitchFamily="34" charset="-128"/>
              </a:rPr>
              <a:t>(</a:t>
            </a:r>
            <a:r>
              <a:rPr lang="en-US" altLang="ja-JP" dirty="0">
                <a:solidFill>
                  <a:srgbClr val="00B050"/>
                </a:solidFill>
                <a:ea typeface="ＭＳ Ｐゴシック" panose="020B0600070205080204" pitchFamily="34" charset="-128"/>
              </a:rPr>
              <a:t>Rare</a:t>
            </a:r>
            <a:r>
              <a:rPr lang="en-US" altLang="ja-JP" dirty="0">
                <a:ea typeface="ＭＳ Ｐゴシック" panose="020B0600070205080204" pitchFamily="34" charset="-128"/>
              </a:rPr>
              <a:t>)</a:t>
            </a:r>
            <a:endParaRPr lang="en-US" altLang="en-US" dirty="0">
              <a:ea typeface="ＭＳ Ｐゴシック" panose="020B0600070205080204" pitchFamily="34" charset="-128"/>
            </a:endParaRPr>
          </a:p>
        </p:txBody>
      </p:sp>
      <p:sp>
        <p:nvSpPr>
          <p:cNvPr id="9318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pPr eaLnBrk="1" hangingPunct="1">
              <a:defRPr/>
            </a:pPr>
            <a:fld id="{FF754D99-B241-4033-B16B-1EA00AF5C9F7}" type="slidenum">
              <a:rPr lang="en-US" altLang="en-US" sz="1000" kern="0">
                <a:solidFill>
                  <a:srgbClr val="FFFFFF"/>
                </a:solidFill>
              </a:rPr>
              <a:pPr eaLnBrk="1" hangingPunct="1">
                <a:defRPr/>
              </a:pPr>
              <a:t>40</a:t>
            </a:fld>
            <a:endParaRPr lang="en-US" altLang="en-US" sz="1000" kern="0" dirty="0">
              <a:solidFill>
                <a:srgbClr val="FFFFFF"/>
              </a:solidFill>
            </a:endParaRPr>
          </a:p>
        </p:txBody>
      </p:sp>
      <p:sp>
        <p:nvSpPr>
          <p:cNvPr id="5" name="Titel 4"/>
          <p:cNvSpPr txBox="1">
            <a:spLocks/>
          </p:cNvSpPr>
          <p:nvPr/>
        </p:nvSpPr>
        <p:spPr>
          <a:xfrm>
            <a:off x="1" y="0"/>
            <a:ext cx="12191999"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SPORADIC EPILEPTIFORM DISCHARGES: PREVALENCE</a:t>
            </a:r>
          </a:p>
        </p:txBody>
      </p:sp>
    </p:spTree>
    <p:extLst>
      <p:ext uri="{BB962C8B-B14F-4D97-AF65-F5344CB8AC3E}">
        <p14:creationId xmlns:p14="http://schemas.microsoft.com/office/powerpoint/2010/main" val="3285855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3"/>
          <a:srcRect t="12714" r="-1" b="-1"/>
          <a:stretch/>
        </p:blipFill>
        <p:spPr>
          <a:xfrm>
            <a:off x="20" y="10"/>
            <a:ext cx="12191979" cy="6857990"/>
          </a:xfrm>
          <a:prstGeom prst="rect">
            <a:avLst/>
          </a:prstGeom>
          <a:effectLst/>
        </p:spPr>
      </p:pic>
      <p:sp>
        <p:nvSpPr>
          <p:cNvPr id="8" name="TextBox 7">
            <a:extLst>
              <a:ext uri="{FF2B5EF4-FFF2-40B4-BE49-F238E27FC236}">
                <a16:creationId xmlns:a16="http://schemas.microsoft.com/office/drawing/2014/main" id="{2AAE9E3E-06C3-492A-8EFD-FCF03BD0D9F4}"/>
              </a:ext>
            </a:extLst>
          </p:cNvPr>
          <p:cNvSpPr txBox="1"/>
          <p:nvPr/>
        </p:nvSpPr>
        <p:spPr>
          <a:xfrm>
            <a:off x="3281390" y="2361765"/>
            <a:ext cx="5277394" cy="1569660"/>
          </a:xfrm>
          <a:prstGeom prst="rect">
            <a:avLst/>
          </a:prstGeom>
          <a:noFill/>
        </p:spPr>
        <p:txBody>
          <a:bodyPr wrap="square" rtlCol="0">
            <a:spAutoFit/>
          </a:bodyPr>
          <a:lstStyle/>
          <a:p>
            <a:pPr algn="ctr"/>
            <a:r>
              <a:rPr lang="en-US" sz="3200" b="1" dirty="0"/>
              <a:t>END OF PART 1</a:t>
            </a:r>
          </a:p>
          <a:p>
            <a:pPr algn="ctr"/>
            <a:r>
              <a:rPr lang="en-US" sz="3200" b="1" dirty="0"/>
              <a:t>CONTINUE TO PART 2</a:t>
            </a:r>
          </a:p>
          <a:p>
            <a:pPr algn="ctr"/>
            <a:endParaRPr lang="en-US" sz="3200" b="1" dirty="0"/>
          </a:p>
        </p:txBody>
      </p:sp>
    </p:spTree>
    <p:extLst>
      <p:ext uri="{BB962C8B-B14F-4D97-AF65-F5344CB8AC3E}">
        <p14:creationId xmlns:p14="http://schemas.microsoft.com/office/powerpoint/2010/main" val="324106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5800" y="0"/>
            <a:ext cx="10957984" cy="792387"/>
          </a:xfrm>
        </p:spPr>
        <p:txBody>
          <a:bodyPr>
            <a:normAutofit/>
          </a:bodyPr>
          <a:lstStyle/>
          <a:p>
            <a:pPr algn="ctr"/>
            <a:r>
              <a:rPr lang="en-GB" sz="3200" dirty="0"/>
              <a:t>EEG BACKGROUND</a:t>
            </a:r>
          </a:p>
        </p:txBody>
      </p:sp>
      <p:pic>
        <p:nvPicPr>
          <p:cNvPr id="6" name="Grafik 5"/>
          <p:cNvPicPr>
            <a:picLocks noChangeAspect="1"/>
          </p:cNvPicPr>
          <p:nvPr/>
        </p:nvPicPr>
        <p:blipFill rotWithShape="1">
          <a:blip r:embed="rId2"/>
          <a:srcRect b="49399"/>
          <a:stretch/>
        </p:blipFill>
        <p:spPr>
          <a:xfrm>
            <a:off x="6414449" y="4585647"/>
            <a:ext cx="5516762" cy="2090090"/>
          </a:xfrm>
          <a:prstGeom prst="rect">
            <a:avLst/>
          </a:prstGeom>
        </p:spPr>
      </p:pic>
      <p:pic>
        <p:nvPicPr>
          <p:cNvPr id="8" name="Grafik 7"/>
          <p:cNvPicPr>
            <a:picLocks noChangeAspect="1"/>
          </p:cNvPicPr>
          <p:nvPr/>
        </p:nvPicPr>
        <p:blipFill rotWithShape="1">
          <a:blip r:embed="rId3"/>
          <a:srcRect b="49064"/>
          <a:stretch/>
        </p:blipFill>
        <p:spPr>
          <a:xfrm>
            <a:off x="242564" y="3551724"/>
            <a:ext cx="5657159" cy="2067847"/>
          </a:xfrm>
          <a:prstGeom prst="rect">
            <a:avLst/>
          </a:prstGeom>
        </p:spPr>
      </p:pic>
      <p:pic>
        <p:nvPicPr>
          <p:cNvPr id="11" name="Grafik 10"/>
          <p:cNvPicPr>
            <a:picLocks noChangeAspect="1"/>
          </p:cNvPicPr>
          <p:nvPr/>
        </p:nvPicPr>
        <p:blipFill rotWithShape="1">
          <a:blip r:embed="rId3"/>
          <a:srcRect t="51608"/>
          <a:stretch/>
        </p:blipFill>
        <p:spPr>
          <a:xfrm>
            <a:off x="6274051" y="2320119"/>
            <a:ext cx="5657159" cy="1964573"/>
          </a:xfrm>
          <a:prstGeom prst="rect">
            <a:avLst/>
          </a:prstGeom>
        </p:spPr>
      </p:pic>
      <p:sp>
        <p:nvSpPr>
          <p:cNvPr id="3" name="Rechteck 2"/>
          <p:cNvSpPr/>
          <p:nvPr/>
        </p:nvSpPr>
        <p:spPr>
          <a:xfrm>
            <a:off x="6414449" y="4585647"/>
            <a:ext cx="1180450" cy="556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 name="Textfeld 3"/>
          <p:cNvSpPr txBox="1"/>
          <p:nvPr/>
        </p:nvSpPr>
        <p:spPr>
          <a:xfrm>
            <a:off x="443107" y="4585647"/>
            <a:ext cx="1321147" cy="600164"/>
          </a:xfrm>
          <a:prstGeom prst="rect">
            <a:avLst/>
          </a:prstGeom>
          <a:noFill/>
        </p:spPr>
        <p:txBody>
          <a:bodyPr wrap="square" rtlCol="0">
            <a:spAutoFit/>
          </a:bodyPr>
          <a:lstStyle/>
          <a:p>
            <a:r>
              <a:rPr lang="de-DE" sz="1100" dirty="0"/>
              <a:t>No consistent voltage differences between sides.</a:t>
            </a:r>
            <a:endParaRPr lang="de-AT" sz="1100" dirty="0"/>
          </a:p>
        </p:txBody>
      </p:sp>
      <p:sp>
        <p:nvSpPr>
          <p:cNvPr id="7" name="Textfeld 6"/>
          <p:cNvSpPr txBox="1"/>
          <p:nvPr/>
        </p:nvSpPr>
        <p:spPr>
          <a:xfrm>
            <a:off x="405755" y="644518"/>
            <a:ext cx="11736592" cy="1815882"/>
          </a:xfrm>
          <a:prstGeom prst="rect">
            <a:avLst/>
          </a:prstGeom>
          <a:noFill/>
        </p:spPr>
        <p:txBody>
          <a:bodyPr wrap="square" rtlCol="0">
            <a:spAutoFit/>
          </a:bodyPr>
          <a:lstStyle/>
          <a:p>
            <a:r>
              <a:rPr lang="de-AT" sz="1400" dirty="0">
                <a:latin typeface="Times New Roman" panose="02020603050405020304" pitchFamily="18" charset="0"/>
                <a:cs typeface="Times New Roman" panose="02020603050405020304" pitchFamily="18" charset="0"/>
              </a:rPr>
              <a:t>1. </a:t>
            </a:r>
            <a:r>
              <a:rPr lang="de-AT" sz="1400" b="1" u="sng" dirty="0">
                <a:latin typeface="Times New Roman" panose="02020603050405020304" pitchFamily="18" charset="0"/>
                <a:cs typeface="Times New Roman" panose="02020603050405020304" pitchFamily="18" charset="0"/>
              </a:rPr>
              <a:t>Symmetry</a:t>
            </a:r>
          </a:p>
          <a:p>
            <a:r>
              <a:rPr lang="de-AT" sz="1400" dirty="0">
                <a:latin typeface="Times New Roman" panose="02020603050405020304" pitchFamily="18" charset="0"/>
                <a:cs typeface="Times New Roman" panose="02020603050405020304" pitchFamily="18" charset="0"/>
              </a:rPr>
              <a:t>   a. Symmetric.</a:t>
            </a:r>
          </a:p>
          <a:p>
            <a:r>
              <a:rPr lang="en-US" sz="1400" dirty="0">
                <a:latin typeface="Times New Roman" panose="02020603050405020304" pitchFamily="18" charset="0"/>
                <a:cs typeface="Times New Roman" panose="02020603050405020304" pitchFamily="18" charset="0"/>
              </a:rPr>
              <a:t>   b. Mild asymmetry (consistent asymmetry in voltage on an appropriate referential recording of &lt;50% or consistent asymmetry in frequency of 0.5 to 1 Hz).</a:t>
            </a:r>
          </a:p>
          <a:p>
            <a:r>
              <a:rPr lang="en-US" sz="1400" dirty="0">
                <a:latin typeface="Times New Roman" panose="02020603050405020304" pitchFamily="18" charset="0"/>
                <a:cs typeface="Times New Roman" panose="02020603050405020304" pitchFamily="18" charset="0"/>
              </a:rPr>
              <a:t>   c. Marked asymmetry (≥50% voltage or &gt;1 Hz frequency </a:t>
            </a:r>
            <a:r>
              <a:rPr lang="de-AT" sz="1400" dirty="0">
                <a:latin typeface="Times New Roman" panose="02020603050405020304" pitchFamily="18" charset="0"/>
                <a:cs typeface="Times New Roman" panose="02020603050405020304" pitchFamily="18" charset="0"/>
              </a:rPr>
              <a:t>asymmetry).</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2. </a:t>
            </a:r>
            <a:r>
              <a:rPr lang="en-US" sz="1400" b="1" u="sng" dirty="0">
                <a:latin typeface="Times New Roman" panose="02020603050405020304" pitchFamily="18" charset="0"/>
                <a:cs typeface="Times New Roman" panose="02020603050405020304" pitchFamily="18" charset="0"/>
              </a:rPr>
              <a:t>Predominant Background Frequency When Most </a:t>
            </a:r>
            <a:r>
              <a:rPr lang="de-AT" sz="1400" b="1" u="sng" dirty="0">
                <a:latin typeface="Times New Roman" panose="02020603050405020304" pitchFamily="18" charset="0"/>
                <a:cs typeface="Times New Roman" panose="02020603050405020304" pitchFamily="18" charset="0"/>
              </a:rPr>
              <a:t>Awake or After Stimulation:</a:t>
            </a:r>
            <a:r>
              <a:rPr lang="de-AT" sz="1400" dirty="0">
                <a:latin typeface="Times New Roman" panose="02020603050405020304" pitchFamily="18" charset="0"/>
                <a:cs typeface="Times New Roman" panose="02020603050405020304" pitchFamily="18" charset="0"/>
              </a:rPr>
              <a:t> Beta (&gt;13 Hz), Alpha, Theta, Delta.</a:t>
            </a:r>
          </a:p>
          <a:p>
            <a:r>
              <a:rPr lang="en-US" sz="1400" dirty="0">
                <a:latin typeface="Times New Roman" panose="02020603050405020304" pitchFamily="18" charset="0"/>
                <a:cs typeface="Times New Roman" panose="02020603050405020304" pitchFamily="18" charset="0"/>
              </a:rPr>
              <a:t>       NOTE: If two or three frequency bands are equally </a:t>
            </a:r>
            <a:r>
              <a:rPr lang="de-AT" sz="1400" dirty="0">
                <a:latin typeface="Times New Roman" panose="02020603050405020304" pitchFamily="18" charset="0"/>
                <a:cs typeface="Times New Roman" panose="02020603050405020304" pitchFamily="18" charset="0"/>
              </a:rPr>
              <a:t>prominent, report each one.</a:t>
            </a:r>
          </a:p>
          <a:p>
            <a:r>
              <a:rPr lang="en-US" sz="1400" dirty="0">
                <a:latin typeface="Times New Roman" panose="02020603050405020304" pitchFamily="18" charset="0"/>
                <a:cs typeface="Times New Roman" panose="02020603050405020304" pitchFamily="18" charset="0"/>
              </a:rPr>
              <a:t>3. </a:t>
            </a:r>
            <a:r>
              <a:rPr lang="en-US" sz="1400" b="1" u="sng" dirty="0">
                <a:latin typeface="Times New Roman" panose="02020603050405020304" pitchFamily="18" charset="0"/>
                <a:cs typeface="Times New Roman" panose="02020603050405020304" pitchFamily="18" charset="0"/>
              </a:rPr>
              <a:t>Posterior Dominant (“Alpha”) Rhythm </a:t>
            </a:r>
            <a:r>
              <a:rPr lang="en-US" sz="1400" dirty="0">
                <a:latin typeface="Times New Roman" panose="02020603050405020304" pitchFamily="18" charset="0"/>
                <a:cs typeface="Times New Roman" panose="02020603050405020304" pitchFamily="18" charset="0"/>
              </a:rPr>
              <a:t>(must be demonstrated to attenuate with eye opening; wait &gt;1 second after eye closure to determine frequency</a:t>
            </a:r>
          </a:p>
          <a:p>
            <a:r>
              <a:rPr lang="de-AT" sz="1400" dirty="0">
                <a:latin typeface="Times New Roman" panose="02020603050405020304" pitchFamily="18" charset="0"/>
                <a:cs typeface="Times New Roman" panose="02020603050405020304" pitchFamily="18" charset="0"/>
              </a:rPr>
              <a:t>       to avoid “alpha squeak”): </a:t>
            </a:r>
            <a:r>
              <a:rPr lang="en-US" sz="1400" dirty="0">
                <a:latin typeface="Times New Roman" panose="02020603050405020304" pitchFamily="18" charset="0"/>
                <a:cs typeface="Times New Roman" panose="02020603050405020304" pitchFamily="18" charset="0"/>
              </a:rPr>
              <a:t>Present: Specify frequency to the nearest 0.5 Hz, </a:t>
            </a:r>
            <a:r>
              <a:rPr lang="de-AT" sz="1400" dirty="0">
                <a:latin typeface="Times New Roman" panose="02020603050405020304" pitchFamily="18" charset="0"/>
                <a:cs typeface="Times New Roman" panose="02020603050405020304" pitchFamily="18" charset="0"/>
              </a:rPr>
              <a:t>Absent, Unclear.</a:t>
            </a:r>
          </a:p>
        </p:txBody>
      </p:sp>
      <p:pic>
        <p:nvPicPr>
          <p:cNvPr id="12" name="Grafik 11"/>
          <p:cNvPicPr>
            <a:picLocks noChangeAspect="1"/>
          </p:cNvPicPr>
          <p:nvPr/>
        </p:nvPicPr>
        <p:blipFill>
          <a:blip r:embed="rId4"/>
          <a:stretch>
            <a:fillRect/>
          </a:stretch>
        </p:blipFill>
        <p:spPr>
          <a:xfrm>
            <a:off x="283769" y="3452644"/>
            <a:ext cx="5615954" cy="2009991"/>
          </a:xfrm>
          <a:prstGeom prst="rect">
            <a:avLst/>
          </a:prstGeom>
        </p:spPr>
      </p:pic>
    </p:spTree>
    <p:extLst>
      <p:ext uri="{BB962C8B-B14F-4D97-AF65-F5344CB8AC3E}">
        <p14:creationId xmlns:p14="http://schemas.microsoft.com/office/powerpoint/2010/main" val="63823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5800" y="0"/>
            <a:ext cx="10957984" cy="792387"/>
          </a:xfrm>
        </p:spPr>
        <p:txBody>
          <a:bodyPr>
            <a:normAutofit/>
          </a:bodyPr>
          <a:lstStyle/>
          <a:p>
            <a:pPr algn="ctr"/>
            <a:r>
              <a:rPr lang="en-GB" sz="3200" dirty="0"/>
              <a:t>EEG BACKGROUND</a:t>
            </a:r>
          </a:p>
        </p:txBody>
      </p:sp>
      <p:pic>
        <p:nvPicPr>
          <p:cNvPr id="6" name="Grafik 5"/>
          <p:cNvPicPr>
            <a:picLocks noChangeAspect="1"/>
          </p:cNvPicPr>
          <p:nvPr/>
        </p:nvPicPr>
        <p:blipFill rotWithShape="1">
          <a:blip r:embed="rId2"/>
          <a:srcRect t="49668"/>
          <a:stretch/>
        </p:blipFill>
        <p:spPr>
          <a:xfrm>
            <a:off x="6523630" y="4024296"/>
            <a:ext cx="5445458" cy="2052095"/>
          </a:xfrm>
          <a:prstGeom prst="rect">
            <a:avLst/>
          </a:prstGeom>
        </p:spPr>
      </p:pic>
      <p:pic>
        <p:nvPicPr>
          <p:cNvPr id="9" name="Grafik 8"/>
          <p:cNvPicPr>
            <a:picLocks noChangeAspect="1"/>
          </p:cNvPicPr>
          <p:nvPr/>
        </p:nvPicPr>
        <p:blipFill rotWithShape="1">
          <a:blip r:embed="rId3"/>
          <a:srcRect b="50183"/>
          <a:stretch/>
        </p:blipFill>
        <p:spPr>
          <a:xfrm>
            <a:off x="464959" y="2565779"/>
            <a:ext cx="5521129" cy="2047164"/>
          </a:xfrm>
          <a:prstGeom prst="rect">
            <a:avLst/>
          </a:prstGeom>
        </p:spPr>
      </p:pic>
      <p:pic>
        <p:nvPicPr>
          <p:cNvPr id="11" name="Grafik 10"/>
          <p:cNvPicPr>
            <a:picLocks noChangeAspect="1"/>
          </p:cNvPicPr>
          <p:nvPr/>
        </p:nvPicPr>
        <p:blipFill rotWithShape="1">
          <a:blip r:embed="rId3"/>
          <a:srcRect t="48127"/>
          <a:stretch/>
        </p:blipFill>
        <p:spPr>
          <a:xfrm>
            <a:off x="6405575" y="1255594"/>
            <a:ext cx="5428500" cy="2095896"/>
          </a:xfrm>
          <a:prstGeom prst="rect">
            <a:avLst/>
          </a:prstGeom>
        </p:spPr>
      </p:pic>
      <p:sp>
        <p:nvSpPr>
          <p:cNvPr id="8" name="Rechteck 7"/>
          <p:cNvSpPr/>
          <p:nvPr/>
        </p:nvSpPr>
        <p:spPr>
          <a:xfrm>
            <a:off x="6538884" y="4334689"/>
            <a:ext cx="1180450" cy="556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Textfeld 11"/>
          <p:cNvSpPr txBox="1"/>
          <p:nvPr/>
        </p:nvSpPr>
        <p:spPr>
          <a:xfrm>
            <a:off x="468016" y="3927477"/>
            <a:ext cx="1493269" cy="600164"/>
          </a:xfrm>
          <a:prstGeom prst="rect">
            <a:avLst/>
          </a:prstGeom>
          <a:noFill/>
        </p:spPr>
        <p:txBody>
          <a:bodyPr wrap="square" rtlCol="0">
            <a:spAutoFit/>
          </a:bodyPr>
          <a:lstStyle/>
          <a:p>
            <a:r>
              <a:rPr lang="de-DE" sz="1100" dirty="0"/>
              <a:t>No consistent frequency differences between sides.</a:t>
            </a:r>
            <a:endParaRPr lang="de-AT" sz="1100" dirty="0"/>
          </a:p>
        </p:txBody>
      </p:sp>
      <p:pic>
        <p:nvPicPr>
          <p:cNvPr id="2" name="Grafik 1"/>
          <p:cNvPicPr>
            <a:picLocks noChangeAspect="1"/>
          </p:cNvPicPr>
          <p:nvPr/>
        </p:nvPicPr>
        <p:blipFill>
          <a:blip r:embed="rId4"/>
          <a:stretch>
            <a:fillRect/>
          </a:stretch>
        </p:blipFill>
        <p:spPr>
          <a:xfrm>
            <a:off x="464959" y="2565779"/>
            <a:ext cx="5440989" cy="1918046"/>
          </a:xfrm>
          <a:prstGeom prst="rect">
            <a:avLst/>
          </a:prstGeom>
        </p:spPr>
      </p:pic>
    </p:spTree>
    <p:extLst>
      <p:ext uri="{BB962C8B-B14F-4D97-AF65-F5344CB8AC3E}">
        <p14:creationId xmlns:p14="http://schemas.microsoft.com/office/powerpoint/2010/main" val="404743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srcRect t="6666"/>
          <a:stretch/>
        </p:blipFill>
        <p:spPr>
          <a:xfrm>
            <a:off x="3007062" y="2560320"/>
            <a:ext cx="5958813" cy="4029585"/>
          </a:xfrm>
          <a:prstGeom prst="rect">
            <a:avLst/>
          </a:prstGeom>
        </p:spPr>
      </p:pic>
      <p:sp>
        <p:nvSpPr>
          <p:cNvPr id="9" name="Titel 4"/>
          <p:cNvSpPr>
            <a:spLocks noGrp="1"/>
          </p:cNvSpPr>
          <p:nvPr>
            <p:ph type="title"/>
          </p:nvPr>
        </p:nvSpPr>
        <p:spPr>
          <a:xfrm>
            <a:off x="685800" y="0"/>
            <a:ext cx="10957984" cy="792387"/>
          </a:xfrm>
        </p:spPr>
        <p:txBody>
          <a:bodyPr>
            <a:normAutofit/>
          </a:bodyPr>
          <a:lstStyle/>
          <a:p>
            <a:pPr algn="ctr"/>
            <a:r>
              <a:rPr lang="en-GB" sz="3200" dirty="0"/>
              <a:t>EEG BACKGROUND</a:t>
            </a:r>
          </a:p>
        </p:txBody>
      </p:sp>
      <p:sp>
        <p:nvSpPr>
          <p:cNvPr id="3" name="Textfeld 2"/>
          <p:cNvSpPr txBox="1"/>
          <p:nvPr/>
        </p:nvSpPr>
        <p:spPr>
          <a:xfrm>
            <a:off x="188098" y="447675"/>
            <a:ext cx="11596743" cy="2031325"/>
          </a:xfrm>
          <a:prstGeom prst="rect">
            <a:avLst/>
          </a:prstGeom>
          <a:noFill/>
        </p:spPr>
        <p:txBody>
          <a:bodyPr wrap="square" rtlCol="0">
            <a:spAutoFit/>
          </a:bodyPr>
          <a:lstStyle/>
          <a:p>
            <a:r>
              <a:rPr lang="de-AT" sz="1400" dirty="0">
                <a:latin typeface="Times New Roman" panose="02020603050405020304" pitchFamily="18" charset="0"/>
                <a:cs typeface="Times New Roman" panose="02020603050405020304" pitchFamily="18" charset="0"/>
              </a:rPr>
              <a:t>4. </a:t>
            </a:r>
            <a:r>
              <a:rPr lang="de-AT" sz="1400" b="1" u="sng" dirty="0">
                <a:latin typeface="Times New Roman" panose="02020603050405020304" pitchFamily="18" charset="0"/>
                <a:cs typeface="Times New Roman" panose="02020603050405020304" pitchFamily="18" charset="0"/>
              </a:rPr>
              <a:t>Continuity</a:t>
            </a:r>
            <a:r>
              <a:rPr lang="de-AT" sz="1400" dirty="0">
                <a:latin typeface="Times New Roman" panose="02020603050405020304" pitchFamily="18" charset="0"/>
                <a:cs typeface="Times New Roman" panose="02020603050405020304" pitchFamily="18" charset="0"/>
              </a:rPr>
              <a:t> </a:t>
            </a:r>
          </a:p>
          <a:p>
            <a:r>
              <a:rPr lang="de-AT" sz="1400" dirty="0">
                <a:latin typeface="Times New Roman" panose="02020603050405020304" pitchFamily="18" charset="0"/>
                <a:cs typeface="Times New Roman" panose="02020603050405020304" pitchFamily="18" charset="0"/>
              </a:rPr>
              <a:t>   a. Continuous</a:t>
            </a:r>
          </a:p>
          <a:p>
            <a:r>
              <a:rPr lang="en-US" sz="1400" dirty="0">
                <a:latin typeface="Times New Roman" panose="02020603050405020304" pitchFamily="18" charset="0"/>
                <a:cs typeface="Times New Roman" panose="02020603050405020304" pitchFamily="18" charset="0"/>
              </a:rPr>
              <a:t>   b. Nearly Continuous: continuous, but with occasional (1–9% of the record) periods of attenuation or suppression lasting ≥1 second.   </a:t>
            </a:r>
          </a:p>
          <a:p>
            <a:r>
              <a:rPr lang="en-US" sz="1400" dirty="0">
                <a:latin typeface="Times New Roman" panose="02020603050405020304" pitchFamily="18" charset="0"/>
                <a:cs typeface="Times New Roman" panose="02020603050405020304" pitchFamily="18" charset="0"/>
              </a:rPr>
              <a:t>  </a:t>
            </a:r>
            <a:r>
              <a:rPr lang="de-AT" sz="1400" dirty="0">
                <a:latin typeface="Times New Roman" panose="02020603050405020304" pitchFamily="18" charset="0"/>
                <a:cs typeface="Times New Roman" panose="02020603050405020304" pitchFamily="18" charset="0"/>
              </a:rPr>
              <a:t> c. Discontinuous: A pattern of attenuation/suppression alternating </a:t>
            </a:r>
            <a:r>
              <a:rPr lang="en-US" sz="1400" dirty="0">
                <a:latin typeface="Times New Roman" panose="02020603050405020304" pitchFamily="18" charset="0"/>
                <a:cs typeface="Times New Roman" panose="02020603050405020304" pitchFamily="18" charset="0"/>
              </a:rPr>
              <a:t>with higher voltage activity, with 10% to 49% of the record consisting  </a:t>
            </a:r>
          </a:p>
          <a:p>
            <a:r>
              <a:rPr lang="en-US" sz="1400" dirty="0">
                <a:latin typeface="Times New Roman" panose="02020603050405020304" pitchFamily="18" charset="0"/>
                <a:cs typeface="Times New Roman" panose="02020603050405020304" pitchFamily="18" charset="0"/>
              </a:rPr>
              <a:t>         of attenuation or suppression.</a:t>
            </a:r>
          </a:p>
          <a:p>
            <a:r>
              <a:rPr lang="en-US" sz="1400" dirty="0">
                <a:latin typeface="Times New Roman" panose="02020603050405020304" pitchFamily="18" charset="0"/>
                <a:cs typeface="Times New Roman" panose="02020603050405020304" pitchFamily="18" charset="0"/>
              </a:rPr>
              <a:t>   d. Burst attenuation/Burst suppression: A pattern of attenuation/suppression alternating with higher voltage activity, with 50% to 99% of </a:t>
            </a:r>
          </a:p>
          <a:p>
            <a:r>
              <a:rPr lang="en-US" sz="1400" dirty="0">
                <a:latin typeface="Times New Roman" panose="02020603050405020304" pitchFamily="18" charset="0"/>
                <a:cs typeface="Times New Roman" panose="02020603050405020304" pitchFamily="18" charset="0"/>
              </a:rPr>
              <a:t>         the record consisting of attenuation </a:t>
            </a:r>
          </a:p>
          <a:p>
            <a:r>
              <a:rPr lang="en-US" sz="1400" dirty="0">
                <a:latin typeface="Times New Roman" panose="02020603050405020304" pitchFamily="18" charset="0"/>
                <a:cs typeface="Times New Roman" panose="02020603050405020304" pitchFamily="18" charset="0"/>
              </a:rPr>
              <a:t>   e. Suppression/attenuation: entirety or near-entirety (&gt;99%) of the record consists of either suppression (all &lt;10 µV, as defined above) or </a:t>
            </a:r>
          </a:p>
          <a:p>
            <a:r>
              <a:rPr lang="en-US" sz="1400" dirty="0">
                <a:latin typeface="Times New Roman" panose="02020603050405020304" pitchFamily="18" charset="0"/>
                <a:cs typeface="Times New Roman" panose="02020603050405020304" pitchFamily="18" charset="0"/>
              </a:rPr>
              <a:t>         low voltage activity (all &lt;20 µV but not qualifying as suppression). Specify whether attenuated or </a:t>
            </a:r>
            <a:r>
              <a:rPr lang="de-AT" sz="1400" dirty="0">
                <a:latin typeface="Times New Roman" panose="02020603050405020304" pitchFamily="18" charset="0"/>
                <a:cs typeface="Times New Roman" panose="02020603050405020304" pitchFamily="18" charset="0"/>
              </a:rPr>
              <a:t>suppressed.</a:t>
            </a:r>
          </a:p>
        </p:txBody>
      </p:sp>
    </p:spTree>
    <p:extLst>
      <p:ext uri="{BB962C8B-B14F-4D97-AF65-F5344CB8AC3E}">
        <p14:creationId xmlns:p14="http://schemas.microsoft.com/office/powerpoint/2010/main" val="304388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t="43708"/>
          <a:stretch/>
        </p:blipFill>
        <p:spPr>
          <a:xfrm>
            <a:off x="2246449" y="3220872"/>
            <a:ext cx="7836685" cy="3095640"/>
          </a:xfrm>
          <a:prstGeom prst="rect">
            <a:avLst/>
          </a:prstGeom>
        </p:spPr>
      </p:pic>
      <p:sp>
        <p:nvSpPr>
          <p:cNvPr id="9" name="Titel 4"/>
          <p:cNvSpPr>
            <a:spLocks noGrp="1"/>
          </p:cNvSpPr>
          <p:nvPr>
            <p:ph type="title"/>
          </p:nvPr>
        </p:nvSpPr>
        <p:spPr>
          <a:xfrm>
            <a:off x="685800" y="0"/>
            <a:ext cx="10957984" cy="792387"/>
          </a:xfrm>
        </p:spPr>
        <p:txBody>
          <a:bodyPr>
            <a:normAutofit/>
          </a:bodyPr>
          <a:lstStyle/>
          <a:p>
            <a:pPr algn="ctr"/>
            <a:r>
              <a:rPr lang="en-GB" sz="3200" dirty="0"/>
              <a:t>EEG BACKGROUND</a:t>
            </a:r>
          </a:p>
        </p:txBody>
      </p:sp>
      <p:sp>
        <p:nvSpPr>
          <p:cNvPr id="2" name="Textfeld 1"/>
          <p:cNvSpPr txBox="1"/>
          <p:nvPr/>
        </p:nvSpPr>
        <p:spPr>
          <a:xfrm>
            <a:off x="809750" y="1278671"/>
            <a:ext cx="10710081" cy="1200329"/>
          </a:xfrm>
          <a:prstGeom prst="rect">
            <a:avLst/>
          </a:prstGeom>
          <a:noFill/>
        </p:spPr>
        <p:txBody>
          <a:bodyPr wrap="square" rtlCol="0">
            <a:spAutoFit/>
          </a:bodyPr>
          <a:lstStyle/>
          <a:p>
            <a:r>
              <a:rPr lang="de-AT" b="1" u="sng" dirty="0"/>
              <a:t>Attenuation percent or Suppression percent: </a:t>
            </a:r>
            <a:r>
              <a:rPr lang="de-AT" dirty="0"/>
              <a:t>the percent </a:t>
            </a:r>
            <a:r>
              <a:rPr lang="en-US" dirty="0"/>
              <a:t>of the record/epoch that is attenuated or suppressed. This can range from 1% to 99%. If &lt;1%, it is considered continuous. If &gt;99%, it is considered either suppressed or attenuated, but not discontinuous. </a:t>
            </a:r>
            <a:r>
              <a:rPr lang="en-US" b="1" dirty="0"/>
              <a:t>For example, a record with 2 second bursts alternating with 8 seconds of suppression, as shown here, would be Burst-Suppression with a suppression percent of 80%.</a:t>
            </a:r>
            <a:endParaRPr lang="de-AT" b="1" dirty="0"/>
          </a:p>
        </p:txBody>
      </p:sp>
    </p:spTree>
    <p:extLst>
      <p:ext uri="{BB962C8B-B14F-4D97-AF65-F5344CB8AC3E}">
        <p14:creationId xmlns:p14="http://schemas.microsoft.com/office/powerpoint/2010/main" val="245138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ocument&#10;&#10;Description automatically generated">
            <a:extLst>
              <a:ext uri="{FF2B5EF4-FFF2-40B4-BE49-F238E27FC236}">
                <a16:creationId xmlns:a16="http://schemas.microsoft.com/office/drawing/2014/main" id="{E5990CA7-38A7-49BF-BC9C-0D767A784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20" y="0"/>
            <a:ext cx="9983761" cy="6015459"/>
          </a:xfrm>
          <a:prstGeom prst="rect">
            <a:avLst/>
          </a:prstGeom>
        </p:spPr>
      </p:pic>
      <p:sp>
        <p:nvSpPr>
          <p:cNvPr id="6" name="TextBox 5">
            <a:extLst>
              <a:ext uri="{FF2B5EF4-FFF2-40B4-BE49-F238E27FC236}">
                <a16:creationId xmlns:a16="http://schemas.microsoft.com/office/drawing/2014/main" id="{56F6F3B6-46CF-4E21-BF16-292332E979E5}"/>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
        <p:nvSpPr>
          <p:cNvPr id="7" name="Inhaltsplatzhalter 2">
            <a:extLst>
              <a:ext uri="{FF2B5EF4-FFF2-40B4-BE49-F238E27FC236}">
                <a16:creationId xmlns:a16="http://schemas.microsoft.com/office/drawing/2014/main" id="{0CADB59A-3840-4A15-9123-129C64F45EBE}"/>
              </a:ext>
            </a:extLst>
          </p:cNvPr>
          <p:cNvSpPr txBox="1">
            <a:spLocks/>
          </p:cNvSpPr>
          <p:nvPr/>
        </p:nvSpPr>
        <p:spPr>
          <a:xfrm>
            <a:off x="329820" y="6044142"/>
            <a:ext cx="10515600" cy="7851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How is the background of this EEG best described?</a:t>
            </a:r>
          </a:p>
          <a:p>
            <a:pPr marL="0" indent="0">
              <a:buNone/>
            </a:pPr>
            <a:r>
              <a:rPr lang="de-DE" sz="1700" dirty="0"/>
              <a:t>(attempt to answer as best as possible before progressing to the explanation on the next slide)</a:t>
            </a:r>
          </a:p>
          <a:p>
            <a:endParaRPr lang="de-DE" dirty="0"/>
          </a:p>
          <a:p>
            <a:endParaRPr lang="de-AT" dirty="0"/>
          </a:p>
        </p:txBody>
      </p:sp>
    </p:spTree>
    <p:extLst>
      <p:ext uri="{BB962C8B-B14F-4D97-AF65-F5344CB8AC3E}">
        <p14:creationId xmlns:p14="http://schemas.microsoft.com/office/powerpoint/2010/main" val="79129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3156</TotalTime>
  <Words>2679</Words>
  <Application>Microsoft Office PowerPoint</Application>
  <PresentationFormat>Widescreen</PresentationFormat>
  <Paragraphs>242</Paragraphs>
  <Slides>41</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Times New Roman</vt:lpstr>
      <vt:lpstr>Office Theme</vt:lpstr>
      <vt:lpstr>Office</vt:lpstr>
      <vt:lpstr>ACNS Critical Care EEG Terminology  Training Module 2021, Part 1 of 3</vt:lpstr>
      <vt:lpstr>Mode of presentation</vt:lpstr>
      <vt:lpstr>Contents for Part 1 of 3</vt:lpstr>
      <vt:lpstr>A. EEG Background</vt:lpstr>
      <vt:lpstr>EEG BACKGROUND</vt:lpstr>
      <vt:lpstr>EEG BACKGROUND</vt:lpstr>
      <vt:lpstr>EEG BACKGROUND</vt:lpstr>
      <vt:lpstr>EEG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Sporadic Epileptiform Discharges</vt:lpstr>
      <vt:lpstr>PowerPoint Presentation</vt:lpstr>
      <vt:lpstr>PowerPoint Presentation</vt:lpstr>
      <vt:lpstr>PowerPoint Presentation</vt:lpstr>
      <vt:lpstr>Sporadic: non-rhythmic and non-periodic epileptiform discharges (“interictal ED”)</vt:lpstr>
      <vt:lpstr>PowerPoint Presentation</vt:lpstr>
    </vt:vector>
  </TitlesOfParts>
  <Company>Salzburger Landeskliniken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ACNS training module 2021</dc:title>
  <dc:creator>Leitinger Markus</dc:creator>
  <cp:lastModifiedBy>Lawrence Hirsch</cp:lastModifiedBy>
  <cp:revision>326</cp:revision>
  <dcterms:created xsi:type="dcterms:W3CDTF">2021-12-12T04:09:32Z</dcterms:created>
  <dcterms:modified xsi:type="dcterms:W3CDTF">2022-01-02T06:14:39Z</dcterms:modified>
</cp:coreProperties>
</file>