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1154" r:id="rId2"/>
    <p:sldId id="257" r:id="rId3"/>
    <p:sldId id="864" r:id="rId4"/>
    <p:sldId id="1146" r:id="rId5"/>
    <p:sldId id="1139" r:id="rId6"/>
    <p:sldId id="1162" r:id="rId7"/>
    <p:sldId id="1163" r:id="rId8"/>
    <p:sldId id="1092" r:id="rId9"/>
    <p:sldId id="1158" r:id="rId10"/>
    <p:sldId id="1159" r:id="rId11"/>
    <p:sldId id="1160" r:id="rId12"/>
    <p:sldId id="1161" r:id="rId13"/>
    <p:sldId id="1140" r:id="rId14"/>
    <p:sldId id="1109" r:id="rId15"/>
    <p:sldId id="1110" r:id="rId16"/>
    <p:sldId id="1121" r:id="rId17"/>
    <p:sldId id="1099" r:id="rId18"/>
    <p:sldId id="1147" r:id="rId19"/>
    <p:sldId id="1128" r:id="rId20"/>
    <p:sldId id="1129" r:id="rId21"/>
    <p:sldId id="1130" r:id="rId22"/>
    <p:sldId id="1131" r:id="rId23"/>
    <p:sldId id="1132" r:id="rId24"/>
    <p:sldId id="1133" r:id="rId25"/>
    <p:sldId id="1134" r:id="rId26"/>
    <p:sldId id="1148" r:id="rId27"/>
    <p:sldId id="1082" r:id="rId28"/>
    <p:sldId id="1137" r:id="rId29"/>
    <p:sldId id="1084" r:id="rId30"/>
    <p:sldId id="1085" r:id="rId31"/>
    <p:sldId id="1086" r:id="rId32"/>
    <p:sldId id="1087" r:id="rId33"/>
    <p:sldId id="1103" r:id="rId34"/>
    <p:sldId id="1088" r:id="rId35"/>
    <p:sldId id="1105" r:id="rId36"/>
    <p:sldId id="1106" r:id="rId37"/>
    <p:sldId id="1107" r:id="rId38"/>
    <p:sldId id="115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D22E24-9E87-D0AA-1614-752D12025EF7}" name="Lawrence Hirsch" initials="LJH" userId="Lawrence Hirsc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Markus Leitinger" initials="ML" lastIdx="5" clrIdx="0">
    <p:extLst>
      <p:ext uri="{19B8F6BF-5375-455C-9EA6-DF929625EA0E}">
        <p15:presenceInfo xmlns:p15="http://schemas.microsoft.com/office/powerpoint/2012/main" userId="22e383a627642bc8" providerId="Windows Live"/>
      </p:ext>
    </p:extLst>
  </p:cmAuthor>
  <p:cmAuthor id="3" name="Michael Fong" initials="MF" lastIdx="10" clrIdx="1">
    <p:extLst>
      <p:ext uri="{19B8F6BF-5375-455C-9EA6-DF929625EA0E}">
        <p15:presenceInfo xmlns:p15="http://schemas.microsoft.com/office/powerpoint/2012/main" userId="2c618947f54fd810" providerId="Windows Live"/>
      </p:ext>
    </p:extLst>
  </p:cmAuthor>
  <p:cmAuthor id="4" name="Lawrence Hirsch" initials="LJH" lastIdx="2" clrIdx="2">
    <p:extLst>
      <p:ext uri="{19B8F6BF-5375-455C-9EA6-DF929625EA0E}">
        <p15:presenceInfo xmlns:p15="http://schemas.microsoft.com/office/powerpoint/2012/main" userId="Lawrence Hirsch" providerId="None"/>
      </p:ext>
    </p:extLst>
  </p:cmAuthor>
  <p:cmAuthor id="5" name="Leitinger Markus" initials="LM" lastIdx="1" clrIdx="3">
    <p:extLst>
      <p:ext uri="{19B8F6BF-5375-455C-9EA6-DF929625EA0E}">
        <p15:presenceInfo xmlns:p15="http://schemas.microsoft.com/office/powerpoint/2012/main" userId="Leitinger Mark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86F2"/>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83934" autoAdjust="0"/>
  </p:normalViewPr>
  <p:slideViewPr>
    <p:cSldViewPr snapToGrid="0">
      <p:cViewPr varScale="1">
        <p:scale>
          <a:sx n="101" d="100"/>
          <a:sy n="101" d="100"/>
        </p:scale>
        <p:origin x="492" y="114"/>
      </p:cViewPr>
      <p:guideLst/>
    </p:cSldViewPr>
  </p:slideViewPr>
  <p:notesTextViewPr>
    <p:cViewPr>
      <p:scale>
        <a:sx n="1" d="1"/>
        <a:sy n="1" d="1"/>
      </p:scale>
      <p:origin x="0" y="0"/>
    </p:cViewPr>
  </p:notesTextViewPr>
  <p:sorterViewPr>
    <p:cViewPr varScale="1">
      <p:scale>
        <a:sx n="1" d="1"/>
        <a:sy n="1" d="1"/>
      </p:scale>
      <p:origin x="0" y="-18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73E46-087C-4479-B50D-9AB500430EE1}" type="datetimeFigureOut">
              <a:rPr lang="de-AT" smtClean="0"/>
              <a:t>02.01.2022</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F8B50-0A51-46E5-BFF3-0F9968C2C19B}" type="slidenum">
              <a:rPr lang="de-AT" smtClean="0"/>
              <a:t>‹#›</a:t>
            </a:fld>
            <a:endParaRPr lang="de-AT" dirty="0"/>
          </a:p>
        </p:txBody>
      </p:sp>
    </p:spTree>
    <p:extLst>
      <p:ext uri="{BB962C8B-B14F-4D97-AF65-F5344CB8AC3E}">
        <p14:creationId xmlns:p14="http://schemas.microsoft.com/office/powerpoint/2010/main" val="146049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AF8B50-0A51-46E5-BFF3-0F9968C2C19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1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17</a:t>
            </a:fld>
            <a:endParaRPr lang="de-AT" dirty="0"/>
          </a:p>
        </p:txBody>
      </p:sp>
    </p:spTree>
    <p:extLst>
      <p:ext uri="{BB962C8B-B14F-4D97-AF65-F5344CB8AC3E}">
        <p14:creationId xmlns:p14="http://schemas.microsoft.com/office/powerpoint/2010/main" val="130779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19</a:t>
            </a:fld>
            <a:endParaRPr lang="de-AT" dirty="0"/>
          </a:p>
        </p:txBody>
      </p:sp>
    </p:spTree>
    <p:extLst>
      <p:ext uri="{BB962C8B-B14F-4D97-AF65-F5344CB8AC3E}">
        <p14:creationId xmlns:p14="http://schemas.microsoft.com/office/powerpoint/2010/main" val="374691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20</a:t>
            </a:fld>
            <a:endParaRPr lang="de-AT" dirty="0"/>
          </a:p>
        </p:txBody>
      </p:sp>
    </p:spTree>
    <p:extLst>
      <p:ext uri="{BB962C8B-B14F-4D97-AF65-F5344CB8AC3E}">
        <p14:creationId xmlns:p14="http://schemas.microsoft.com/office/powerpoint/2010/main" val="48666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21</a:t>
            </a:fld>
            <a:endParaRPr lang="de-AT" dirty="0"/>
          </a:p>
        </p:txBody>
      </p:sp>
    </p:spTree>
    <p:extLst>
      <p:ext uri="{BB962C8B-B14F-4D97-AF65-F5344CB8AC3E}">
        <p14:creationId xmlns:p14="http://schemas.microsoft.com/office/powerpoint/2010/main" val="2363824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22</a:t>
            </a:fld>
            <a:endParaRPr lang="de-AT" dirty="0"/>
          </a:p>
        </p:txBody>
      </p:sp>
    </p:spTree>
    <p:extLst>
      <p:ext uri="{BB962C8B-B14F-4D97-AF65-F5344CB8AC3E}">
        <p14:creationId xmlns:p14="http://schemas.microsoft.com/office/powerpoint/2010/main" val="138836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23</a:t>
            </a:fld>
            <a:endParaRPr lang="de-AT" dirty="0"/>
          </a:p>
        </p:txBody>
      </p:sp>
    </p:spTree>
    <p:extLst>
      <p:ext uri="{BB962C8B-B14F-4D97-AF65-F5344CB8AC3E}">
        <p14:creationId xmlns:p14="http://schemas.microsoft.com/office/powerpoint/2010/main" val="21505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24</a:t>
            </a:fld>
            <a:endParaRPr lang="de-AT" dirty="0"/>
          </a:p>
        </p:txBody>
      </p:sp>
    </p:spTree>
    <p:extLst>
      <p:ext uri="{BB962C8B-B14F-4D97-AF65-F5344CB8AC3E}">
        <p14:creationId xmlns:p14="http://schemas.microsoft.com/office/powerpoint/2010/main" val="351829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25</a:t>
            </a:fld>
            <a:endParaRPr lang="de-AT" dirty="0"/>
          </a:p>
        </p:txBody>
      </p:sp>
    </p:spTree>
    <p:extLst>
      <p:ext uri="{BB962C8B-B14F-4D97-AF65-F5344CB8AC3E}">
        <p14:creationId xmlns:p14="http://schemas.microsoft.com/office/powerpoint/2010/main" val="297008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27</a:t>
            </a:fld>
            <a:endParaRPr lang="de-AT" dirty="0"/>
          </a:p>
        </p:txBody>
      </p:sp>
    </p:spTree>
    <p:extLst>
      <p:ext uri="{BB962C8B-B14F-4D97-AF65-F5344CB8AC3E}">
        <p14:creationId xmlns:p14="http://schemas.microsoft.com/office/powerpoint/2010/main" val="284388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28</a:t>
            </a:fld>
            <a:endParaRPr lang="de-AT" dirty="0"/>
          </a:p>
        </p:txBody>
      </p:sp>
    </p:spTree>
    <p:extLst>
      <p:ext uri="{BB962C8B-B14F-4D97-AF65-F5344CB8AC3E}">
        <p14:creationId xmlns:p14="http://schemas.microsoft.com/office/powerpoint/2010/main" val="157358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a:t>
            </a:fld>
            <a:endParaRPr lang="de-AT" dirty="0"/>
          </a:p>
        </p:txBody>
      </p:sp>
    </p:spTree>
    <p:extLst>
      <p:ext uri="{BB962C8B-B14F-4D97-AF65-F5344CB8AC3E}">
        <p14:creationId xmlns:p14="http://schemas.microsoft.com/office/powerpoint/2010/main" val="139975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29</a:t>
            </a:fld>
            <a:endParaRPr lang="de-AT" dirty="0"/>
          </a:p>
        </p:txBody>
      </p:sp>
    </p:spTree>
    <p:extLst>
      <p:ext uri="{BB962C8B-B14F-4D97-AF65-F5344CB8AC3E}">
        <p14:creationId xmlns:p14="http://schemas.microsoft.com/office/powerpoint/2010/main" val="4148965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32</a:t>
            </a:fld>
            <a:endParaRPr lang="de-AT" dirty="0"/>
          </a:p>
        </p:txBody>
      </p:sp>
    </p:spTree>
    <p:extLst>
      <p:ext uri="{BB962C8B-B14F-4D97-AF65-F5344CB8AC3E}">
        <p14:creationId xmlns:p14="http://schemas.microsoft.com/office/powerpoint/2010/main" val="114348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33</a:t>
            </a:fld>
            <a:endParaRPr lang="de-AT" dirty="0"/>
          </a:p>
        </p:txBody>
      </p:sp>
    </p:spTree>
    <p:extLst>
      <p:ext uri="{BB962C8B-B14F-4D97-AF65-F5344CB8AC3E}">
        <p14:creationId xmlns:p14="http://schemas.microsoft.com/office/powerpoint/2010/main" val="261833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34</a:t>
            </a:fld>
            <a:endParaRPr lang="de-AT" dirty="0"/>
          </a:p>
        </p:txBody>
      </p:sp>
    </p:spTree>
    <p:extLst>
      <p:ext uri="{BB962C8B-B14F-4D97-AF65-F5344CB8AC3E}">
        <p14:creationId xmlns:p14="http://schemas.microsoft.com/office/powerpoint/2010/main" val="2061965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35</a:t>
            </a:fld>
            <a:endParaRPr lang="de-AT" dirty="0"/>
          </a:p>
        </p:txBody>
      </p:sp>
    </p:spTree>
    <p:extLst>
      <p:ext uri="{BB962C8B-B14F-4D97-AF65-F5344CB8AC3E}">
        <p14:creationId xmlns:p14="http://schemas.microsoft.com/office/powerpoint/2010/main" val="747229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36</a:t>
            </a:fld>
            <a:endParaRPr lang="de-AT" dirty="0"/>
          </a:p>
        </p:txBody>
      </p:sp>
    </p:spTree>
    <p:extLst>
      <p:ext uri="{BB962C8B-B14F-4D97-AF65-F5344CB8AC3E}">
        <p14:creationId xmlns:p14="http://schemas.microsoft.com/office/powerpoint/2010/main" val="3403292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37</a:t>
            </a:fld>
            <a:endParaRPr lang="de-AT" dirty="0"/>
          </a:p>
        </p:txBody>
      </p:sp>
    </p:spTree>
    <p:extLst>
      <p:ext uri="{BB962C8B-B14F-4D97-AF65-F5344CB8AC3E}">
        <p14:creationId xmlns:p14="http://schemas.microsoft.com/office/powerpoint/2010/main" val="2191271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38</a:t>
            </a:fld>
            <a:endParaRPr lang="de-AT" dirty="0"/>
          </a:p>
        </p:txBody>
      </p:sp>
    </p:spTree>
    <p:extLst>
      <p:ext uri="{BB962C8B-B14F-4D97-AF65-F5344CB8AC3E}">
        <p14:creationId xmlns:p14="http://schemas.microsoft.com/office/powerpoint/2010/main" val="372837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3</a:t>
            </a:fld>
            <a:endParaRPr lang="de-AT" dirty="0"/>
          </a:p>
        </p:txBody>
      </p:sp>
    </p:spTree>
    <p:extLst>
      <p:ext uri="{BB962C8B-B14F-4D97-AF65-F5344CB8AC3E}">
        <p14:creationId xmlns:p14="http://schemas.microsoft.com/office/powerpoint/2010/main" val="149603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5</a:t>
            </a:fld>
            <a:endParaRPr lang="de-AT" dirty="0"/>
          </a:p>
        </p:txBody>
      </p:sp>
    </p:spTree>
    <p:extLst>
      <p:ext uri="{BB962C8B-B14F-4D97-AF65-F5344CB8AC3E}">
        <p14:creationId xmlns:p14="http://schemas.microsoft.com/office/powerpoint/2010/main" val="42153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8</a:t>
            </a:fld>
            <a:endParaRPr lang="de-AT" dirty="0"/>
          </a:p>
        </p:txBody>
      </p:sp>
    </p:spTree>
    <p:extLst>
      <p:ext uri="{BB962C8B-B14F-4D97-AF65-F5344CB8AC3E}">
        <p14:creationId xmlns:p14="http://schemas.microsoft.com/office/powerpoint/2010/main" val="17131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B50-0A51-46E5-BFF3-0F9968C2C19B}" type="slidenum">
              <a:rPr lang="de-AT" smtClean="0"/>
              <a:t>13</a:t>
            </a:fld>
            <a:endParaRPr lang="de-AT" dirty="0"/>
          </a:p>
        </p:txBody>
      </p:sp>
    </p:spTree>
    <p:extLst>
      <p:ext uri="{BB962C8B-B14F-4D97-AF65-F5344CB8AC3E}">
        <p14:creationId xmlns:p14="http://schemas.microsoft.com/office/powerpoint/2010/main" val="151915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14</a:t>
            </a:fld>
            <a:endParaRPr lang="de-AT" dirty="0"/>
          </a:p>
        </p:txBody>
      </p:sp>
    </p:spTree>
    <p:extLst>
      <p:ext uri="{BB962C8B-B14F-4D97-AF65-F5344CB8AC3E}">
        <p14:creationId xmlns:p14="http://schemas.microsoft.com/office/powerpoint/2010/main" val="230021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15</a:t>
            </a:fld>
            <a:endParaRPr lang="de-AT" dirty="0"/>
          </a:p>
        </p:txBody>
      </p:sp>
    </p:spTree>
    <p:extLst>
      <p:ext uri="{BB962C8B-B14F-4D97-AF65-F5344CB8AC3E}">
        <p14:creationId xmlns:p14="http://schemas.microsoft.com/office/powerpoint/2010/main" val="254647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F8B50-0A51-46E5-BFF3-0F9968C2C19B}" type="slidenum">
              <a:rPr lang="de-AT" smtClean="0"/>
              <a:t>16</a:t>
            </a:fld>
            <a:endParaRPr lang="de-AT" dirty="0"/>
          </a:p>
        </p:txBody>
      </p:sp>
    </p:spTree>
    <p:extLst>
      <p:ext uri="{BB962C8B-B14F-4D97-AF65-F5344CB8AC3E}">
        <p14:creationId xmlns:p14="http://schemas.microsoft.com/office/powerpoint/2010/main" val="222856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41897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16391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59587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2962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9418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259758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8" name="Footer Placeholder 7"/>
          <p:cNvSpPr>
            <a:spLocks noGrp="1"/>
          </p:cNvSpPr>
          <p:nvPr>
            <p:ph type="ftr" sz="quarter" idx="11"/>
          </p:nvPr>
        </p:nvSpPr>
        <p:spPr/>
        <p:txBody>
          <a:bodyPr/>
          <a:lstStyle/>
          <a:p>
            <a:endParaRPr lang="de-AT" dirty="0"/>
          </a:p>
        </p:txBody>
      </p:sp>
      <p:sp>
        <p:nvSpPr>
          <p:cNvPr id="9" name="Slide Number Placeholder 8"/>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151592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4" name="Footer Placeholder 3"/>
          <p:cNvSpPr>
            <a:spLocks noGrp="1"/>
          </p:cNvSpPr>
          <p:nvPr>
            <p:ph type="ftr" sz="quarter" idx="11"/>
          </p:nvPr>
        </p:nvSpPr>
        <p:spPr/>
        <p:txBody>
          <a:bodyPr/>
          <a:lstStyle/>
          <a:p>
            <a:endParaRPr lang="de-AT" dirty="0"/>
          </a:p>
        </p:txBody>
      </p:sp>
      <p:sp>
        <p:nvSpPr>
          <p:cNvPr id="5" name="Slide Number Placeholder 4"/>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427561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3" name="Footer Placeholder 2"/>
          <p:cNvSpPr>
            <a:spLocks noGrp="1"/>
          </p:cNvSpPr>
          <p:nvPr>
            <p:ph type="ftr" sz="quarter" idx="11"/>
          </p:nvPr>
        </p:nvSpPr>
        <p:spPr/>
        <p:txBody>
          <a:bodyPr/>
          <a:lstStyle/>
          <a:p>
            <a:endParaRPr lang="de-AT" dirty="0"/>
          </a:p>
        </p:txBody>
      </p:sp>
      <p:sp>
        <p:nvSpPr>
          <p:cNvPr id="4" name="Slide Number Placeholder 3"/>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240558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370666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6D515-4B65-43C2-92B0-933C8204363F}" type="datetimeFigureOut">
              <a:rPr lang="de-AT" smtClean="0"/>
              <a:t>02.01.2022</a:t>
            </a:fld>
            <a:endParaRPr lang="de-AT" dirty="0"/>
          </a:p>
        </p:txBody>
      </p:sp>
      <p:sp>
        <p:nvSpPr>
          <p:cNvPr id="6" name="Footer Placeholder 5"/>
          <p:cNvSpPr>
            <a:spLocks noGrp="1"/>
          </p:cNvSpPr>
          <p:nvPr>
            <p:ph type="ftr" sz="quarter" idx="11"/>
          </p:nvPr>
        </p:nvSpPr>
        <p:spPr/>
        <p:txBody>
          <a:bodyPr/>
          <a:lstStyle/>
          <a:p>
            <a:endParaRPr lang="de-AT" dirty="0"/>
          </a:p>
        </p:txBody>
      </p:sp>
      <p:sp>
        <p:nvSpPr>
          <p:cNvPr id="7" name="Slide Number Placeholder 6"/>
          <p:cNvSpPr>
            <a:spLocks noGrp="1"/>
          </p:cNvSpPr>
          <p:nvPr>
            <p:ph type="sldNum" sz="quarter" idx="12"/>
          </p:nvPr>
        </p:nvSpPr>
        <p:spPr/>
        <p:txBody>
          <a:bodyPr/>
          <a:lstStyle/>
          <a:p>
            <a:fld id="{9154B9F6-5904-48A7-B5AE-CA84F571ED3C}" type="slidenum">
              <a:rPr lang="de-AT" smtClean="0"/>
              <a:t>‹#›</a:t>
            </a:fld>
            <a:endParaRPr lang="de-AT" dirty="0"/>
          </a:p>
        </p:txBody>
      </p:sp>
    </p:spTree>
    <p:extLst>
      <p:ext uri="{BB962C8B-B14F-4D97-AF65-F5344CB8AC3E}">
        <p14:creationId xmlns:p14="http://schemas.microsoft.com/office/powerpoint/2010/main" val="267742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6D515-4B65-43C2-92B0-933C8204363F}" type="datetimeFigureOut">
              <a:rPr lang="de-AT" smtClean="0"/>
              <a:t>02.01.2022</a:t>
            </a:fld>
            <a:endParaRPr lang="de-A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4B9F6-5904-48A7-B5AE-CA84F571ED3C}" type="slidenum">
              <a:rPr lang="de-AT" smtClean="0"/>
              <a:t>‹#›</a:t>
            </a:fld>
            <a:endParaRPr lang="de-AT" dirty="0"/>
          </a:p>
        </p:txBody>
      </p:sp>
    </p:spTree>
    <p:extLst>
      <p:ext uri="{BB962C8B-B14F-4D97-AF65-F5344CB8AC3E}">
        <p14:creationId xmlns:p14="http://schemas.microsoft.com/office/powerpoint/2010/main" val="4126672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cns.org/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png"/><Relationship Id="rId4" Type="http://schemas.openxmlformats.org/officeDocument/2006/relationships/hyperlink" Target="https://journals.lww.com/clinicalneurophys/Fulltext/2021/01000/American_Clinical_Neurophysiology_Society_s.1.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C1113C-1B54-4C3D-91B7-0F6EDDD69835}"/>
              </a:ext>
            </a:extLst>
          </p:cNvPr>
          <p:cNvPicPr>
            <a:picLocks noChangeAspect="1"/>
          </p:cNvPicPr>
          <p:nvPr/>
        </p:nvPicPr>
        <p:blipFill>
          <a:blip r:embed="rId3"/>
          <a:stretch>
            <a:fillRect/>
          </a:stretch>
        </p:blipFill>
        <p:spPr>
          <a:xfrm>
            <a:off x="0" y="-2"/>
            <a:ext cx="12192000" cy="6858000"/>
          </a:xfrm>
          <a:prstGeom prst="rect">
            <a:avLst/>
          </a:prstGeom>
        </p:spPr>
      </p:pic>
      <p:sp>
        <p:nvSpPr>
          <p:cNvPr id="2" name="Titel 1"/>
          <p:cNvSpPr>
            <a:spLocks noGrp="1"/>
          </p:cNvSpPr>
          <p:nvPr>
            <p:ph type="ctrTitle"/>
          </p:nvPr>
        </p:nvSpPr>
        <p:spPr>
          <a:xfrm>
            <a:off x="1070956" y="224893"/>
            <a:ext cx="10507288" cy="2127608"/>
          </a:xfrm>
        </p:spPr>
        <p:txBody>
          <a:bodyPr>
            <a:normAutofit fontScale="90000"/>
          </a:bodyPr>
          <a:lstStyle/>
          <a:p>
            <a:r>
              <a:rPr lang="de-DE" dirty="0"/>
              <a:t>ACNS Critical Care EEG Terminology </a:t>
            </a:r>
            <a:br>
              <a:rPr lang="de-DE" dirty="0"/>
            </a:br>
            <a:r>
              <a:rPr lang="de-DE" dirty="0"/>
              <a:t>Training Module 2021, </a:t>
            </a:r>
            <a:r>
              <a:rPr lang="de-DE" dirty="0">
                <a:highlight>
                  <a:srgbClr val="FFFF00"/>
                </a:highlight>
              </a:rPr>
              <a:t>Part 3 of 3</a:t>
            </a:r>
            <a:endParaRPr lang="de-AT" dirty="0">
              <a:highlight>
                <a:srgbClr val="FFFF00"/>
              </a:highlight>
            </a:endParaRPr>
          </a:p>
        </p:txBody>
      </p:sp>
      <p:sp>
        <p:nvSpPr>
          <p:cNvPr id="3" name="Untertitel 2"/>
          <p:cNvSpPr>
            <a:spLocks noGrp="1"/>
          </p:cNvSpPr>
          <p:nvPr>
            <p:ph type="subTitle" idx="1"/>
          </p:nvPr>
        </p:nvSpPr>
        <p:spPr>
          <a:xfrm>
            <a:off x="690562" y="2577392"/>
            <a:ext cx="10507288" cy="1842208"/>
          </a:xfrm>
        </p:spPr>
        <p:txBody>
          <a:bodyPr numCol="2">
            <a:normAutofit fontScale="92500" lnSpcReduction="20000"/>
          </a:bodyPr>
          <a:lstStyle/>
          <a:p>
            <a:r>
              <a:rPr lang="de-AT" sz="2200" dirty="0"/>
              <a:t>Markus Leitinger, MD</a:t>
            </a:r>
          </a:p>
          <a:p>
            <a:pPr>
              <a:lnSpc>
                <a:spcPct val="100000"/>
              </a:lnSpc>
            </a:pPr>
            <a:r>
              <a:rPr lang="de-AT" sz="1500" dirty="0"/>
              <a:t>Department of Neurology, Christian Doppler University Hospital</a:t>
            </a:r>
          </a:p>
          <a:p>
            <a:pPr>
              <a:lnSpc>
                <a:spcPct val="100000"/>
              </a:lnSpc>
            </a:pPr>
            <a:r>
              <a:rPr lang="de-AT" sz="1500" dirty="0"/>
              <a:t>Center for Cognitive Neuroscience</a:t>
            </a:r>
          </a:p>
          <a:p>
            <a:pPr>
              <a:lnSpc>
                <a:spcPct val="100000"/>
              </a:lnSpc>
            </a:pPr>
            <a:r>
              <a:rPr lang="de-AT" sz="1500" dirty="0"/>
              <a:t>Paracelsus Medical University</a:t>
            </a:r>
          </a:p>
          <a:p>
            <a:pPr>
              <a:lnSpc>
                <a:spcPct val="100000"/>
              </a:lnSpc>
            </a:pPr>
            <a:r>
              <a:rPr lang="de-AT" sz="1500" dirty="0"/>
              <a:t>Salzburg, Austria</a:t>
            </a:r>
          </a:p>
          <a:p>
            <a:endParaRPr lang="de-AT" sz="1400" dirty="0"/>
          </a:p>
          <a:p>
            <a:r>
              <a:rPr lang="de-AT" sz="2200" dirty="0"/>
              <a:t>Michael W.K. Fong, MBBS</a:t>
            </a:r>
          </a:p>
          <a:p>
            <a:r>
              <a:rPr lang="de-AT" sz="1500" dirty="0"/>
              <a:t>Westmead Comprehensive Epilepsy Unit</a:t>
            </a:r>
          </a:p>
          <a:p>
            <a:r>
              <a:rPr lang="de-AT" sz="1500" dirty="0"/>
              <a:t>Westmead Hospital</a:t>
            </a:r>
          </a:p>
          <a:p>
            <a:r>
              <a:rPr lang="de-AT" sz="1500" dirty="0"/>
              <a:t>University of Sydney</a:t>
            </a:r>
          </a:p>
          <a:p>
            <a:r>
              <a:rPr lang="de-AT" sz="1500" dirty="0"/>
              <a:t> Sydney, Australia</a:t>
            </a:r>
          </a:p>
          <a:p>
            <a:endParaRPr lang="de-AT" dirty="0"/>
          </a:p>
        </p:txBody>
      </p:sp>
      <p:pic>
        <p:nvPicPr>
          <p:cNvPr id="12" name="Picture 11" descr="A picture containing diagram&#10;&#10;Description automatically generated">
            <a:extLst>
              <a:ext uri="{FF2B5EF4-FFF2-40B4-BE49-F238E27FC236}">
                <a16:creationId xmlns:a16="http://schemas.microsoft.com/office/drawing/2014/main" id="{099EE21F-D8B3-4E1D-A26F-3A5F17007F27}"/>
              </a:ext>
            </a:extLst>
          </p:cNvPr>
          <p:cNvPicPr>
            <a:picLocks noChangeAspect="1"/>
          </p:cNvPicPr>
          <p:nvPr/>
        </p:nvPicPr>
        <p:blipFill>
          <a:blip r:embed="rId4" cstate="print">
            <a:alphaModFix amt="81000"/>
            <a:extLst>
              <a:ext uri="{28A0092B-C50C-407E-A947-70E740481C1C}">
                <a14:useLocalDpi xmlns:a14="http://schemas.microsoft.com/office/drawing/2010/main" val="0"/>
              </a:ext>
            </a:extLst>
          </a:blip>
          <a:stretch>
            <a:fillRect/>
          </a:stretch>
        </p:blipFill>
        <p:spPr>
          <a:xfrm>
            <a:off x="0" y="2"/>
            <a:ext cx="1381125" cy="1440742"/>
          </a:xfrm>
          <a:prstGeom prst="rect">
            <a:avLst/>
          </a:prstGeom>
        </p:spPr>
      </p:pic>
      <p:sp>
        <p:nvSpPr>
          <p:cNvPr id="4" name="TextBox 3">
            <a:extLst>
              <a:ext uri="{FF2B5EF4-FFF2-40B4-BE49-F238E27FC236}">
                <a16:creationId xmlns:a16="http://schemas.microsoft.com/office/drawing/2014/main" id="{24B36DAE-86EE-4D0A-9FDD-4B849B5B8C50}"/>
              </a:ext>
            </a:extLst>
          </p:cNvPr>
          <p:cNvSpPr txBox="1"/>
          <p:nvPr/>
        </p:nvSpPr>
        <p:spPr>
          <a:xfrm>
            <a:off x="3124806" y="4295775"/>
            <a:ext cx="5638800" cy="193488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000" b="0" i="0" u="none" strike="noStrike" kern="1200" cap="none" spc="0" normalizeH="0" baseline="0" noProof="0" dirty="0">
                <a:ln>
                  <a:noFill/>
                </a:ln>
                <a:solidFill>
                  <a:prstClr val="black"/>
                </a:solidFill>
                <a:effectLst/>
                <a:uLnTx/>
                <a:uFillTx/>
                <a:latin typeface="Calibri" panose="020F0502020204030204"/>
                <a:ea typeface="+mn-ea"/>
                <a:cs typeface="+mn-cs"/>
              </a:rPr>
              <a:t>Lawrence J. Hirsch, MD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rPr>
              <a:t>Comprehensive Epilepsy Center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rPr>
              <a:t>Department of Neurology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rPr>
              <a:t>Yale University School of Medicine,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rPr>
              <a:t>New Haven, CT, USA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90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5C3ECA3-1AD9-4E21-9BE0-410D3692A321}"/>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pic>
        <p:nvPicPr>
          <p:cNvPr id="5" name="Content Placeholder 4" descr="Calendar&#10;&#10;Description automatically generated">
            <a:extLst>
              <a:ext uri="{FF2B5EF4-FFF2-40B4-BE49-F238E27FC236}">
                <a16:creationId xmlns:a16="http://schemas.microsoft.com/office/drawing/2014/main" id="{A7D80F79-5631-425B-9670-51893B4111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81" y="179099"/>
            <a:ext cx="11641287" cy="5994209"/>
          </a:xfrm>
          <a:prstGeom prst="rect">
            <a:avLst/>
          </a:prstGeom>
        </p:spPr>
      </p:pic>
      <p:sp>
        <p:nvSpPr>
          <p:cNvPr id="6" name="TextBox 5">
            <a:extLst>
              <a:ext uri="{FF2B5EF4-FFF2-40B4-BE49-F238E27FC236}">
                <a16:creationId xmlns:a16="http://schemas.microsoft.com/office/drawing/2014/main" id="{ADD87155-D8EC-453D-B75F-EA56FD84D13B}"/>
              </a:ext>
            </a:extLst>
          </p:cNvPr>
          <p:cNvSpPr txBox="1"/>
          <p:nvPr/>
        </p:nvSpPr>
        <p:spPr>
          <a:xfrm>
            <a:off x="237280" y="6377651"/>
            <a:ext cx="8206451" cy="369332"/>
          </a:xfrm>
          <a:prstGeom prst="rect">
            <a:avLst/>
          </a:prstGeom>
          <a:noFill/>
        </p:spPr>
        <p:txBody>
          <a:bodyPr wrap="square" rtlCol="0">
            <a:spAutoFit/>
          </a:bodyPr>
          <a:lstStyle/>
          <a:p>
            <a:r>
              <a:rPr lang="en-US" dirty="0"/>
              <a:t>How would you best describe the 3 pages of EEG (compressed time scale), page 2 of 3.</a:t>
            </a:r>
            <a:endParaRPr lang="en-AU" dirty="0"/>
          </a:p>
        </p:txBody>
      </p:sp>
    </p:spTree>
    <p:extLst>
      <p:ext uri="{BB962C8B-B14F-4D97-AF65-F5344CB8AC3E}">
        <p14:creationId xmlns:p14="http://schemas.microsoft.com/office/powerpoint/2010/main" val="11445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FDF7BD89-6075-4CE5-8B8E-E5E12B564898}"/>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pic>
        <p:nvPicPr>
          <p:cNvPr id="5" name="Content Placeholder 4" descr="A picture containing text&#10;&#10;Description automatically generated">
            <a:extLst>
              <a:ext uri="{FF2B5EF4-FFF2-40B4-BE49-F238E27FC236}">
                <a16:creationId xmlns:a16="http://schemas.microsoft.com/office/drawing/2014/main" id="{12F9F652-3746-4360-A37B-D58B3DD63A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643" y="200599"/>
            <a:ext cx="11666559" cy="6051637"/>
          </a:xfrm>
          <a:prstGeom prst="rect">
            <a:avLst/>
          </a:prstGeom>
        </p:spPr>
      </p:pic>
      <p:sp>
        <p:nvSpPr>
          <p:cNvPr id="6" name="TextBox 5">
            <a:extLst>
              <a:ext uri="{FF2B5EF4-FFF2-40B4-BE49-F238E27FC236}">
                <a16:creationId xmlns:a16="http://schemas.microsoft.com/office/drawing/2014/main" id="{3A44808B-5BDE-4FEE-8657-385621F3CE5C}"/>
              </a:ext>
            </a:extLst>
          </p:cNvPr>
          <p:cNvSpPr txBox="1"/>
          <p:nvPr/>
        </p:nvSpPr>
        <p:spPr>
          <a:xfrm>
            <a:off x="237280" y="6377651"/>
            <a:ext cx="8206451" cy="369332"/>
          </a:xfrm>
          <a:prstGeom prst="rect">
            <a:avLst/>
          </a:prstGeom>
          <a:noFill/>
        </p:spPr>
        <p:txBody>
          <a:bodyPr wrap="square" rtlCol="0">
            <a:spAutoFit/>
          </a:bodyPr>
          <a:lstStyle/>
          <a:p>
            <a:r>
              <a:rPr lang="en-US" dirty="0"/>
              <a:t>How would you best describe the 3 pages of EEG (compressed time scale), page 3 of 3.</a:t>
            </a:r>
            <a:endParaRPr lang="en-AU" dirty="0"/>
          </a:p>
        </p:txBody>
      </p:sp>
    </p:spTree>
    <p:extLst>
      <p:ext uri="{BB962C8B-B14F-4D97-AF65-F5344CB8AC3E}">
        <p14:creationId xmlns:p14="http://schemas.microsoft.com/office/powerpoint/2010/main" val="396011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7F69102-BED8-4D9D-9026-164DA1975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0206"/>
            <a:ext cx="4144990" cy="2143123"/>
          </a:xfrm>
          <a:prstGeom prst="rect">
            <a:avLst/>
          </a:prstGeom>
        </p:spPr>
      </p:pic>
      <p:pic>
        <p:nvPicPr>
          <p:cNvPr id="5" name="Content Placeholder 4" descr="Calendar&#10;&#10;Description automatically generated">
            <a:extLst>
              <a:ext uri="{FF2B5EF4-FFF2-40B4-BE49-F238E27FC236}">
                <a16:creationId xmlns:a16="http://schemas.microsoft.com/office/drawing/2014/main" id="{B8743D29-746C-4295-9FC7-D2AD324D5F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39746" y="1640206"/>
            <a:ext cx="4162135" cy="2143123"/>
          </a:xfrm>
          <a:prstGeom prst="rect">
            <a:avLst/>
          </a:prstGeom>
        </p:spPr>
      </p:pic>
      <p:pic>
        <p:nvPicPr>
          <p:cNvPr id="6" name="Content Placeholder 4" descr="A picture containing text&#10;&#10;Description automatically generated">
            <a:extLst>
              <a:ext uri="{FF2B5EF4-FFF2-40B4-BE49-F238E27FC236}">
                <a16:creationId xmlns:a16="http://schemas.microsoft.com/office/drawing/2014/main" id="{2BBB42DE-C4D6-4A8D-998D-76FE91ED11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17"/>
          <a:stretch/>
        </p:blipFill>
        <p:spPr>
          <a:xfrm>
            <a:off x="8296637" y="1640206"/>
            <a:ext cx="3895363" cy="2143123"/>
          </a:xfrm>
          <a:prstGeom prst="rect">
            <a:avLst/>
          </a:prstGeom>
        </p:spPr>
      </p:pic>
      <p:sp>
        <p:nvSpPr>
          <p:cNvPr id="7" name="TextBox 6">
            <a:extLst>
              <a:ext uri="{FF2B5EF4-FFF2-40B4-BE49-F238E27FC236}">
                <a16:creationId xmlns:a16="http://schemas.microsoft.com/office/drawing/2014/main" id="{76DEBDC3-5479-4834-8A1F-CABEB2880BE5}"/>
              </a:ext>
            </a:extLst>
          </p:cNvPr>
          <p:cNvSpPr txBox="1"/>
          <p:nvPr/>
        </p:nvSpPr>
        <p:spPr>
          <a:xfrm>
            <a:off x="1132840" y="1168400"/>
            <a:ext cx="1463040" cy="369332"/>
          </a:xfrm>
          <a:prstGeom prst="rect">
            <a:avLst/>
          </a:prstGeom>
          <a:noFill/>
        </p:spPr>
        <p:txBody>
          <a:bodyPr wrap="square" rtlCol="0">
            <a:spAutoFit/>
          </a:bodyPr>
          <a:lstStyle/>
          <a:p>
            <a:r>
              <a:rPr lang="en-US" dirty="0"/>
              <a:t>Page 1</a:t>
            </a:r>
            <a:endParaRPr lang="en-AU" dirty="0"/>
          </a:p>
        </p:txBody>
      </p:sp>
      <p:sp>
        <p:nvSpPr>
          <p:cNvPr id="8" name="TextBox 7">
            <a:extLst>
              <a:ext uri="{FF2B5EF4-FFF2-40B4-BE49-F238E27FC236}">
                <a16:creationId xmlns:a16="http://schemas.microsoft.com/office/drawing/2014/main" id="{86310428-7279-4C15-8C87-F7BFFF7A93CF}"/>
              </a:ext>
            </a:extLst>
          </p:cNvPr>
          <p:cNvSpPr txBox="1"/>
          <p:nvPr/>
        </p:nvSpPr>
        <p:spPr>
          <a:xfrm>
            <a:off x="5908040" y="1143000"/>
            <a:ext cx="1463040" cy="369332"/>
          </a:xfrm>
          <a:prstGeom prst="rect">
            <a:avLst/>
          </a:prstGeom>
          <a:noFill/>
        </p:spPr>
        <p:txBody>
          <a:bodyPr wrap="square" rtlCol="0">
            <a:spAutoFit/>
          </a:bodyPr>
          <a:lstStyle/>
          <a:p>
            <a:r>
              <a:rPr lang="en-US" dirty="0"/>
              <a:t>Page 2</a:t>
            </a:r>
            <a:endParaRPr lang="en-AU" dirty="0"/>
          </a:p>
        </p:txBody>
      </p:sp>
      <p:sp>
        <p:nvSpPr>
          <p:cNvPr id="9" name="TextBox 8">
            <a:extLst>
              <a:ext uri="{FF2B5EF4-FFF2-40B4-BE49-F238E27FC236}">
                <a16:creationId xmlns:a16="http://schemas.microsoft.com/office/drawing/2014/main" id="{18196343-09D2-45B9-B6CE-38AAA16865BD}"/>
              </a:ext>
            </a:extLst>
          </p:cNvPr>
          <p:cNvSpPr txBox="1"/>
          <p:nvPr/>
        </p:nvSpPr>
        <p:spPr>
          <a:xfrm>
            <a:off x="9941560" y="1143000"/>
            <a:ext cx="1158240" cy="369332"/>
          </a:xfrm>
          <a:prstGeom prst="rect">
            <a:avLst/>
          </a:prstGeom>
          <a:noFill/>
        </p:spPr>
        <p:txBody>
          <a:bodyPr wrap="square" rtlCol="0">
            <a:spAutoFit/>
          </a:bodyPr>
          <a:lstStyle/>
          <a:p>
            <a:r>
              <a:rPr lang="en-US" dirty="0"/>
              <a:t>Page 3</a:t>
            </a:r>
            <a:endParaRPr lang="en-AU" dirty="0"/>
          </a:p>
        </p:txBody>
      </p:sp>
      <p:sp>
        <p:nvSpPr>
          <p:cNvPr id="10" name="TextBox 9">
            <a:extLst>
              <a:ext uri="{FF2B5EF4-FFF2-40B4-BE49-F238E27FC236}">
                <a16:creationId xmlns:a16="http://schemas.microsoft.com/office/drawing/2014/main" id="{D4ABD043-3173-4EEC-B599-EED6355B83CE}"/>
              </a:ext>
            </a:extLst>
          </p:cNvPr>
          <p:cNvSpPr txBox="1"/>
          <p:nvPr/>
        </p:nvSpPr>
        <p:spPr>
          <a:xfrm>
            <a:off x="1945640" y="4183746"/>
            <a:ext cx="8168640" cy="1938992"/>
          </a:xfrm>
          <a:prstGeom prst="rect">
            <a:avLst/>
          </a:prstGeom>
          <a:noFill/>
        </p:spPr>
        <p:txBody>
          <a:bodyPr wrap="square" rtlCol="0">
            <a:spAutoFit/>
          </a:bodyPr>
          <a:lstStyle/>
          <a:p>
            <a:r>
              <a:rPr lang="en-US" sz="2400" dirty="0"/>
              <a:t>Electrographic seizure (</a:t>
            </a:r>
            <a:r>
              <a:rPr lang="en-US" sz="2400" dirty="0" err="1"/>
              <a:t>ESz</a:t>
            </a:r>
            <a:r>
              <a:rPr lang="en-US" sz="2400" dirty="0"/>
              <a:t>) with clear evolution in frequency, morphology, and location lasting ≥10 seconds. </a:t>
            </a:r>
          </a:p>
          <a:p>
            <a:r>
              <a:rPr lang="en-US" sz="2400" dirty="0"/>
              <a:t>NOTE: If this pattern continued for 10 continuous minutes, OR if seizures comprised ≥20% (i.e., ≥12 minutes) of any given hour, this would also qualify as electrographic status epilepticus (ESE).  </a:t>
            </a:r>
            <a:endParaRPr lang="en-AU" sz="2400" dirty="0"/>
          </a:p>
        </p:txBody>
      </p:sp>
    </p:spTree>
    <p:extLst>
      <p:ext uri="{BB962C8B-B14F-4D97-AF65-F5344CB8AC3E}">
        <p14:creationId xmlns:p14="http://schemas.microsoft.com/office/powerpoint/2010/main" val="377792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164637"/>
            <a:ext cx="10957984" cy="792387"/>
          </a:xfrm>
        </p:spPr>
        <p:txBody>
          <a:bodyPr>
            <a:normAutofit/>
          </a:bodyPr>
          <a:lstStyle/>
          <a:p>
            <a:r>
              <a:rPr lang="en-GB" sz="3200" dirty="0"/>
              <a:t>Electroclinical Seizures</a:t>
            </a:r>
          </a:p>
        </p:txBody>
      </p:sp>
      <p:pic>
        <p:nvPicPr>
          <p:cNvPr id="11" name="Content Placeholder 10">
            <a:extLst>
              <a:ext uri="{FF2B5EF4-FFF2-40B4-BE49-F238E27FC236}">
                <a16:creationId xmlns:a16="http://schemas.microsoft.com/office/drawing/2014/main" id="{CD52A062-1AA6-4666-98BE-B71259DC8382}"/>
              </a:ext>
            </a:extLst>
          </p:cNvPr>
          <p:cNvPicPr>
            <a:picLocks noGrp="1" noChangeAspect="1"/>
          </p:cNvPicPr>
          <p:nvPr>
            <p:ph idx="1"/>
          </p:nvPr>
        </p:nvPicPr>
        <p:blipFill>
          <a:blip r:embed="rId3"/>
          <a:stretch>
            <a:fillRect/>
          </a:stretch>
        </p:blipFill>
        <p:spPr>
          <a:xfrm>
            <a:off x="571406" y="1080901"/>
            <a:ext cx="7759793" cy="5685663"/>
          </a:xfrm>
        </p:spPr>
      </p:pic>
      <p:pic>
        <p:nvPicPr>
          <p:cNvPr id="9" name="Grafik 8"/>
          <p:cNvPicPr>
            <a:picLocks noChangeAspect="1"/>
          </p:cNvPicPr>
          <p:nvPr/>
        </p:nvPicPr>
        <p:blipFill>
          <a:blip r:embed="rId4"/>
          <a:stretch>
            <a:fillRect/>
          </a:stretch>
        </p:blipFill>
        <p:spPr>
          <a:xfrm>
            <a:off x="7855987" y="10280"/>
            <a:ext cx="4336013" cy="1225395"/>
          </a:xfrm>
          <a:prstGeom prst="rect">
            <a:avLst/>
          </a:prstGeom>
        </p:spPr>
      </p:pic>
    </p:spTree>
    <p:extLst>
      <p:ext uri="{BB962C8B-B14F-4D97-AF65-F5344CB8AC3E}">
        <p14:creationId xmlns:p14="http://schemas.microsoft.com/office/powerpoint/2010/main" val="45346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64585" y="106549"/>
            <a:ext cx="9745690" cy="6091920"/>
          </a:xfrm>
          <a:prstGeom prst="rect">
            <a:avLst/>
          </a:prstGeom>
        </p:spPr>
      </p:pic>
      <p:sp>
        <p:nvSpPr>
          <p:cNvPr id="2" name="Rechteck 1"/>
          <p:cNvSpPr/>
          <p:nvPr/>
        </p:nvSpPr>
        <p:spPr>
          <a:xfrm>
            <a:off x="8662737" y="3789947"/>
            <a:ext cx="240631" cy="2406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0" name="Grafik 9"/>
          <p:cNvPicPr>
            <a:picLocks noChangeAspect="1"/>
          </p:cNvPicPr>
          <p:nvPr/>
        </p:nvPicPr>
        <p:blipFill rotWithShape="1">
          <a:blip r:embed="rId3"/>
          <a:srcRect l="87346" t="89946"/>
          <a:stretch/>
        </p:blipFill>
        <p:spPr>
          <a:xfrm>
            <a:off x="10356405" y="1700409"/>
            <a:ext cx="1271337" cy="631384"/>
          </a:xfrm>
          <a:prstGeom prst="rect">
            <a:avLst/>
          </a:prstGeom>
        </p:spPr>
      </p:pic>
      <p:sp>
        <p:nvSpPr>
          <p:cNvPr id="7" name="Rechteck 6"/>
          <p:cNvSpPr/>
          <p:nvPr/>
        </p:nvSpPr>
        <p:spPr>
          <a:xfrm>
            <a:off x="10467618" y="1532362"/>
            <a:ext cx="1335361" cy="200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1" name="Text Box 27"/>
          <p:cNvSpPr txBox="1">
            <a:spLocks noChangeArrowheads="1"/>
          </p:cNvSpPr>
          <p:nvPr/>
        </p:nvSpPr>
        <p:spPr bwMode="auto">
          <a:xfrm>
            <a:off x="539789" y="6222258"/>
            <a:ext cx="4585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dirty="0"/>
              <a:t>What is the correct term for this pattern?</a:t>
            </a:r>
          </a:p>
        </p:txBody>
      </p:sp>
      <p:sp>
        <p:nvSpPr>
          <p:cNvPr id="8" name="TextBox 5">
            <a:extLst>
              <a:ext uri="{FF2B5EF4-FFF2-40B4-BE49-F238E27FC236}">
                <a16:creationId xmlns:a16="http://schemas.microsoft.com/office/drawing/2014/main" id="{5AA3A8A3-DF0F-4B56-8BC2-90666668E296}"/>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Tree>
    <p:extLst>
      <p:ext uri="{BB962C8B-B14F-4D97-AF65-F5344CB8AC3E}">
        <p14:creationId xmlns:p14="http://schemas.microsoft.com/office/powerpoint/2010/main" val="31614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1" y="6493933"/>
            <a:ext cx="529167" cy="364067"/>
          </a:xfrm>
        </p:spPr>
        <p:txBody>
          <a:bodyPr/>
          <a:lstStyle/>
          <a:p>
            <a:fld id="{6E67549D-2F7D-4768-A2A7-30C380A2B649}" type="slidenum">
              <a:rPr lang="en-GB" smtClean="0"/>
              <a:t>15</a:t>
            </a:fld>
            <a:endParaRPr lang="en-GB" dirty="0"/>
          </a:p>
        </p:txBody>
      </p:sp>
      <p:pic>
        <p:nvPicPr>
          <p:cNvPr id="3" name="Grafik 2"/>
          <p:cNvPicPr>
            <a:picLocks noChangeAspect="1"/>
          </p:cNvPicPr>
          <p:nvPr/>
        </p:nvPicPr>
        <p:blipFill>
          <a:blip r:embed="rId3"/>
          <a:stretch>
            <a:fillRect/>
          </a:stretch>
        </p:blipFill>
        <p:spPr>
          <a:xfrm>
            <a:off x="264585" y="106549"/>
            <a:ext cx="9745690" cy="6091920"/>
          </a:xfrm>
          <a:prstGeom prst="rect">
            <a:avLst/>
          </a:prstGeom>
        </p:spPr>
      </p:pic>
      <p:sp>
        <p:nvSpPr>
          <p:cNvPr id="9" name="Textfeld 8"/>
          <p:cNvSpPr txBox="1"/>
          <p:nvPr/>
        </p:nvSpPr>
        <p:spPr>
          <a:xfrm>
            <a:off x="123092" y="6027003"/>
            <a:ext cx="12068908" cy="769441"/>
          </a:xfrm>
          <a:prstGeom prst="rect">
            <a:avLst/>
          </a:prstGeom>
          <a:solidFill>
            <a:schemeClr val="bg1"/>
          </a:solidFill>
        </p:spPr>
        <p:txBody>
          <a:bodyPr wrap="square" rtlCol="0">
            <a:spAutoFit/>
          </a:bodyPr>
          <a:lstStyle/>
          <a:p>
            <a:r>
              <a:rPr lang="de-DE" sz="2000" dirty="0"/>
              <a:t>Lateralized Periodic Discharges time locked with contralateral motor semiology (see bottom channel); thus, this is an </a:t>
            </a:r>
            <a:r>
              <a:rPr lang="de-DE" sz="2000" i="1" u="sng" dirty="0"/>
              <a:t>Electroclinical seizure </a:t>
            </a:r>
            <a:r>
              <a:rPr lang="de-DE" sz="2000" dirty="0"/>
              <a:t>or </a:t>
            </a:r>
            <a:r>
              <a:rPr lang="de-DE" sz="2000" i="1" u="sng" dirty="0"/>
              <a:t>Electroclinical status epilepticus</a:t>
            </a:r>
            <a:r>
              <a:rPr lang="de-DE" sz="2400" i="1" u="sng" dirty="0"/>
              <a:t> </a:t>
            </a:r>
            <a:r>
              <a:rPr lang="de-DE" dirty="0"/>
              <a:t>(depending on time criterion)</a:t>
            </a:r>
            <a:endParaRPr lang="de-DE" sz="1600" dirty="0"/>
          </a:p>
        </p:txBody>
      </p:sp>
      <p:pic>
        <p:nvPicPr>
          <p:cNvPr id="10" name="Grafik 9"/>
          <p:cNvPicPr>
            <a:picLocks noChangeAspect="1"/>
          </p:cNvPicPr>
          <p:nvPr/>
        </p:nvPicPr>
        <p:blipFill rotWithShape="1">
          <a:blip r:embed="rId3"/>
          <a:srcRect l="87346" t="89946"/>
          <a:stretch/>
        </p:blipFill>
        <p:spPr>
          <a:xfrm>
            <a:off x="10356405" y="1700409"/>
            <a:ext cx="1271337" cy="631384"/>
          </a:xfrm>
          <a:prstGeom prst="rect">
            <a:avLst/>
          </a:prstGeom>
        </p:spPr>
      </p:pic>
      <p:sp>
        <p:nvSpPr>
          <p:cNvPr id="7" name="Rechteck 6"/>
          <p:cNvSpPr/>
          <p:nvPr/>
        </p:nvSpPr>
        <p:spPr>
          <a:xfrm>
            <a:off x="10467618" y="1532362"/>
            <a:ext cx="1335361" cy="200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TextBox 5">
            <a:extLst>
              <a:ext uri="{FF2B5EF4-FFF2-40B4-BE49-F238E27FC236}">
                <a16:creationId xmlns:a16="http://schemas.microsoft.com/office/drawing/2014/main" id="{6CF959FA-C5C9-4A37-AEF2-FA011F226B38}"/>
              </a:ext>
            </a:extLst>
          </p:cNvPr>
          <p:cNvSpPr txBox="1"/>
          <p:nvPr/>
        </p:nvSpPr>
        <p:spPr>
          <a:xfrm>
            <a:off x="9615646" y="6309657"/>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Tree>
    <p:extLst>
      <p:ext uri="{BB962C8B-B14F-4D97-AF65-F5344CB8AC3E}">
        <p14:creationId xmlns:p14="http://schemas.microsoft.com/office/powerpoint/2010/main" val="314357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07435" y="0"/>
            <a:ext cx="9697077" cy="6858000"/>
          </a:xfrm>
          <a:prstGeom prst="rect">
            <a:avLst/>
          </a:prstGeom>
        </p:spPr>
      </p:pic>
      <p:sp>
        <p:nvSpPr>
          <p:cNvPr id="5" name="Textfeld 4">
            <a:extLst>
              <a:ext uri="{FF2B5EF4-FFF2-40B4-BE49-F238E27FC236}">
                <a16:creationId xmlns:a16="http://schemas.microsoft.com/office/drawing/2014/main" id="{0546CC1D-341F-46AA-927B-58C3A8895C59}"/>
              </a:ext>
            </a:extLst>
          </p:cNvPr>
          <p:cNvSpPr txBox="1"/>
          <p:nvPr/>
        </p:nvSpPr>
        <p:spPr>
          <a:xfrm>
            <a:off x="5113422" y="18232"/>
            <a:ext cx="6981906" cy="646331"/>
          </a:xfrm>
          <a:prstGeom prst="rect">
            <a:avLst/>
          </a:prstGeom>
          <a:solidFill>
            <a:schemeClr val="bg1"/>
          </a:solidFill>
          <a:ln>
            <a:solidFill>
              <a:schemeClr val="tx1"/>
            </a:solidFill>
          </a:ln>
        </p:spPr>
        <p:txBody>
          <a:bodyPr wrap="square" rtlCol="0">
            <a:spAutoFit/>
          </a:bodyPr>
          <a:lstStyle/>
          <a:p>
            <a:r>
              <a:rPr lang="de-DE" dirty="0">
                <a:solidFill>
                  <a:srgbClr val="003399"/>
                </a:solidFill>
              </a:rPr>
              <a:t>89 y.o. woman found confused with minor movements of extremities and later in face.</a:t>
            </a:r>
          </a:p>
        </p:txBody>
      </p:sp>
      <p:sp>
        <p:nvSpPr>
          <p:cNvPr id="20" name="Text Box 27"/>
          <p:cNvSpPr txBox="1">
            <a:spLocks noChangeArrowheads="1"/>
          </p:cNvSpPr>
          <p:nvPr/>
        </p:nvSpPr>
        <p:spPr bwMode="auto">
          <a:xfrm>
            <a:off x="439666" y="6408733"/>
            <a:ext cx="4627634" cy="40011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sz="2000" dirty="0">
                <a:latin typeface="+mn-lt"/>
              </a:rPr>
              <a:t>Please describe the pattern</a:t>
            </a:r>
          </a:p>
        </p:txBody>
      </p:sp>
    </p:spTree>
    <p:extLst>
      <p:ext uri="{BB962C8B-B14F-4D97-AF65-F5344CB8AC3E}">
        <p14:creationId xmlns:p14="http://schemas.microsoft.com/office/powerpoint/2010/main" val="116569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07435" y="0"/>
            <a:ext cx="9697077" cy="6858000"/>
          </a:xfrm>
          <a:prstGeom prst="rect">
            <a:avLst/>
          </a:prstGeom>
        </p:spPr>
      </p:pic>
      <p:sp>
        <p:nvSpPr>
          <p:cNvPr id="7" name="Rechteck: abgerundete Ecken 6">
            <a:extLst>
              <a:ext uri="{FF2B5EF4-FFF2-40B4-BE49-F238E27FC236}">
                <a16:creationId xmlns:a16="http://schemas.microsoft.com/office/drawing/2014/main" id="{CCF42522-D6DF-4983-82C0-85BDB4A49720}"/>
              </a:ext>
            </a:extLst>
          </p:cNvPr>
          <p:cNvSpPr/>
          <p:nvPr/>
        </p:nvSpPr>
        <p:spPr>
          <a:xfrm>
            <a:off x="6464303" y="4005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8" name="Rechteck: abgerundete Ecken 7">
            <a:extLst>
              <a:ext uri="{FF2B5EF4-FFF2-40B4-BE49-F238E27FC236}">
                <a16:creationId xmlns:a16="http://schemas.microsoft.com/office/drawing/2014/main" id="{FA3E5635-17A9-4CD6-8069-7F5BFAC1F64A}"/>
              </a:ext>
            </a:extLst>
          </p:cNvPr>
          <p:cNvSpPr/>
          <p:nvPr/>
        </p:nvSpPr>
        <p:spPr>
          <a:xfrm>
            <a:off x="6468869" y="1448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9" name="Rechteck: abgerundete Ecken 8">
            <a:extLst>
              <a:ext uri="{FF2B5EF4-FFF2-40B4-BE49-F238E27FC236}">
                <a16:creationId xmlns:a16="http://schemas.microsoft.com/office/drawing/2014/main" id="{9F113F76-7533-438C-94C9-4D5F0648696E}"/>
              </a:ext>
            </a:extLst>
          </p:cNvPr>
          <p:cNvSpPr/>
          <p:nvPr/>
        </p:nvSpPr>
        <p:spPr>
          <a:xfrm>
            <a:off x="6464303" y="2873228"/>
            <a:ext cx="57606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0" name="Rechteck: abgerundete Ecken 9">
            <a:extLst>
              <a:ext uri="{FF2B5EF4-FFF2-40B4-BE49-F238E27FC236}">
                <a16:creationId xmlns:a16="http://schemas.microsoft.com/office/drawing/2014/main" id="{DE1B125C-98D2-45EE-A48F-5DD91E7F77A4}"/>
              </a:ext>
            </a:extLst>
          </p:cNvPr>
          <p:cNvSpPr/>
          <p:nvPr/>
        </p:nvSpPr>
        <p:spPr>
          <a:xfrm>
            <a:off x="7824192" y="4005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1" name="Rechteck: abgerundete Ecken 10">
            <a:extLst>
              <a:ext uri="{FF2B5EF4-FFF2-40B4-BE49-F238E27FC236}">
                <a16:creationId xmlns:a16="http://schemas.microsoft.com/office/drawing/2014/main" id="{63BBB0DD-7558-4B93-B075-353E1A836C85}"/>
              </a:ext>
            </a:extLst>
          </p:cNvPr>
          <p:cNvSpPr/>
          <p:nvPr/>
        </p:nvSpPr>
        <p:spPr>
          <a:xfrm>
            <a:off x="7828759" y="1448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2" name="Rechteck: abgerundete Ecken 11">
            <a:extLst>
              <a:ext uri="{FF2B5EF4-FFF2-40B4-BE49-F238E27FC236}">
                <a16:creationId xmlns:a16="http://schemas.microsoft.com/office/drawing/2014/main" id="{954FF739-4F50-40C8-8CAA-89A3A13DEE42}"/>
              </a:ext>
            </a:extLst>
          </p:cNvPr>
          <p:cNvSpPr/>
          <p:nvPr/>
        </p:nvSpPr>
        <p:spPr>
          <a:xfrm>
            <a:off x="7824192" y="2873228"/>
            <a:ext cx="57606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3" name="Rechteck: abgerundete Ecken 12">
            <a:extLst>
              <a:ext uri="{FF2B5EF4-FFF2-40B4-BE49-F238E27FC236}">
                <a16:creationId xmlns:a16="http://schemas.microsoft.com/office/drawing/2014/main" id="{78840DB9-6FEE-48CD-88D2-F4B036C44036}"/>
              </a:ext>
            </a:extLst>
          </p:cNvPr>
          <p:cNvSpPr/>
          <p:nvPr/>
        </p:nvSpPr>
        <p:spPr>
          <a:xfrm>
            <a:off x="8471363" y="4005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4" name="Rechteck: abgerundete Ecken 13">
            <a:extLst>
              <a:ext uri="{FF2B5EF4-FFF2-40B4-BE49-F238E27FC236}">
                <a16:creationId xmlns:a16="http://schemas.microsoft.com/office/drawing/2014/main" id="{40D6A0D8-07E9-4D76-BE30-D644E3C1CDD8}"/>
              </a:ext>
            </a:extLst>
          </p:cNvPr>
          <p:cNvSpPr/>
          <p:nvPr/>
        </p:nvSpPr>
        <p:spPr>
          <a:xfrm>
            <a:off x="8475929" y="1448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5" name="Rechteck: abgerundete Ecken 14">
            <a:extLst>
              <a:ext uri="{FF2B5EF4-FFF2-40B4-BE49-F238E27FC236}">
                <a16:creationId xmlns:a16="http://schemas.microsoft.com/office/drawing/2014/main" id="{F697577A-4063-417A-A2D9-DEAC12FA0248}"/>
              </a:ext>
            </a:extLst>
          </p:cNvPr>
          <p:cNvSpPr/>
          <p:nvPr/>
        </p:nvSpPr>
        <p:spPr>
          <a:xfrm>
            <a:off x="8471363" y="2873228"/>
            <a:ext cx="57606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6" name="Rechteck: abgerundete Ecken 15">
            <a:extLst>
              <a:ext uri="{FF2B5EF4-FFF2-40B4-BE49-F238E27FC236}">
                <a16:creationId xmlns:a16="http://schemas.microsoft.com/office/drawing/2014/main" id="{501C9886-D10F-47FB-BA2A-16464BC640D5}"/>
              </a:ext>
            </a:extLst>
          </p:cNvPr>
          <p:cNvSpPr/>
          <p:nvPr/>
        </p:nvSpPr>
        <p:spPr>
          <a:xfrm>
            <a:off x="7137397" y="4005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7" name="Rechteck: abgerundete Ecken 16">
            <a:extLst>
              <a:ext uri="{FF2B5EF4-FFF2-40B4-BE49-F238E27FC236}">
                <a16:creationId xmlns:a16="http://schemas.microsoft.com/office/drawing/2014/main" id="{E3A82CC6-8108-4C14-8379-0C7AFC70781C}"/>
              </a:ext>
            </a:extLst>
          </p:cNvPr>
          <p:cNvSpPr/>
          <p:nvPr/>
        </p:nvSpPr>
        <p:spPr>
          <a:xfrm>
            <a:off x="7141964" y="1448064"/>
            <a:ext cx="576064" cy="14048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8" name="Rechteck: abgerundete Ecken 17">
            <a:extLst>
              <a:ext uri="{FF2B5EF4-FFF2-40B4-BE49-F238E27FC236}">
                <a16:creationId xmlns:a16="http://schemas.microsoft.com/office/drawing/2014/main" id="{5E2D0073-B120-4159-99EE-7E81EB3AB75A}"/>
              </a:ext>
            </a:extLst>
          </p:cNvPr>
          <p:cNvSpPr/>
          <p:nvPr/>
        </p:nvSpPr>
        <p:spPr>
          <a:xfrm>
            <a:off x="7137397" y="2873228"/>
            <a:ext cx="57606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19" name="Textfeld 18">
            <a:extLst>
              <a:ext uri="{FF2B5EF4-FFF2-40B4-BE49-F238E27FC236}">
                <a16:creationId xmlns:a16="http://schemas.microsoft.com/office/drawing/2014/main" id="{FA163A6F-7C40-43F3-8CED-A89F0F32F083}"/>
              </a:ext>
            </a:extLst>
          </p:cNvPr>
          <p:cNvSpPr txBox="1"/>
          <p:nvPr/>
        </p:nvSpPr>
        <p:spPr>
          <a:xfrm>
            <a:off x="10378953" y="2905780"/>
            <a:ext cx="1675243" cy="523220"/>
          </a:xfrm>
          <a:prstGeom prst="rect">
            <a:avLst/>
          </a:prstGeom>
          <a:solidFill>
            <a:schemeClr val="bg1"/>
          </a:solidFill>
          <a:ln w="19050">
            <a:solidFill>
              <a:srgbClr val="FF0000"/>
            </a:solidFill>
          </a:ln>
        </p:spPr>
        <p:txBody>
          <a:bodyPr wrap="square" rtlCol="0">
            <a:spAutoFit/>
          </a:bodyPr>
          <a:lstStyle/>
          <a:p>
            <a:pPr algn="ctr"/>
            <a:r>
              <a:rPr lang="de-DE" sz="1400" dirty="0"/>
              <a:t>Muscle artifacts due to time-locked jerks</a:t>
            </a:r>
            <a:endParaRPr lang="de-AT" sz="1400" dirty="0"/>
          </a:p>
        </p:txBody>
      </p:sp>
      <p:sp>
        <p:nvSpPr>
          <p:cNvPr id="20" name="Textfeld 19"/>
          <p:cNvSpPr txBox="1"/>
          <p:nvPr/>
        </p:nvSpPr>
        <p:spPr>
          <a:xfrm>
            <a:off x="194455" y="6045235"/>
            <a:ext cx="11803090" cy="830997"/>
          </a:xfrm>
          <a:prstGeom prst="rect">
            <a:avLst/>
          </a:prstGeom>
          <a:solidFill>
            <a:schemeClr val="bg1"/>
          </a:solidFill>
        </p:spPr>
        <p:txBody>
          <a:bodyPr wrap="square" rtlCol="0">
            <a:spAutoFit/>
          </a:bodyPr>
          <a:lstStyle/>
          <a:p>
            <a:r>
              <a:rPr lang="de-DE" sz="2400" dirty="0"/>
              <a:t>Lateralized Periodic Discharges time locked with contralateral motor semiology; thus, this is an </a:t>
            </a:r>
            <a:r>
              <a:rPr lang="de-DE" sz="2400" i="1" u="sng" dirty="0"/>
              <a:t>Electroclinical seizure </a:t>
            </a:r>
            <a:r>
              <a:rPr lang="de-DE" sz="2400" dirty="0"/>
              <a:t>or </a:t>
            </a:r>
            <a:r>
              <a:rPr lang="de-DE" sz="2400" i="1" u="sng" dirty="0"/>
              <a:t>Electroclinical status epilepticus </a:t>
            </a:r>
            <a:r>
              <a:rPr lang="de-DE" dirty="0"/>
              <a:t>(depending on time criterion)</a:t>
            </a:r>
            <a:endParaRPr lang="de-DE" sz="1600" dirty="0"/>
          </a:p>
        </p:txBody>
      </p:sp>
      <p:sp>
        <p:nvSpPr>
          <p:cNvPr id="21" name="Textfeld 20">
            <a:extLst>
              <a:ext uri="{FF2B5EF4-FFF2-40B4-BE49-F238E27FC236}">
                <a16:creationId xmlns:a16="http://schemas.microsoft.com/office/drawing/2014/main" id="{FA163A6F-7C40-43F3-8CED-A89F0F32F083}"/>
              </a:ext>
            </a:extLst>
          </p:cNvPr>
          <p:cNvSpPr txBox="1"/>
          <p:nvPr/>
        </p:nvSpPr>
        <p:spPr>
          <a:xfrm>
            <a:off x="10653404" y="1677264"/>
            <a:ext cx="1400792" cy="707886"/>
          </a:xfrm>
          <a:prstGeom prst="rect">
            <a:avLst/>
          </a:prstGeom>
          <a:solidFill>
            <a:schemeClr val="bg1"/>
          </a:solidFill>
          <a:ln w="19050">
            <a:solidFill>
              <a:srgbClr val="00B050"/>
            </a:solidFill>
          </a:ln>
        </p:spPr>
        <p:txBody>
          <a:bodyPr wrap="square" rtlCol="0">
            <a:spAutoFit/>
          </a:bodyPr>
          <a:lstStyle/>
          <a:p>
            <a:pPr algn="ctr"/>
            <a:r>
              <a:rPr lang="de-DE" sz="2000" dirty="0">
                <a:solidFill>
                  <a:srgbClr val="00B050"/>
                </a:solidFill>
              </a:rPr>
              <a:t>Periodic Discharges</a:t>
            </a:r>
            <a:endParaRPr lang="de-AT" sz="2000" dirty="0">
              <a:solidFill>
                <a:srgbClr val="00B050"/>
              </a:solidFill>
            </a:endParaRPr>
          </a:p>
        </p:txBody>
      </p:sp>
    </p:spTree>
    <p:extLst>
      <p:ext uri="{BB962C8B-B14F-4D97-AF65-F5344CB8AC3E}">
        <p14:creationId xmlns:p14="http://schemas.microsoft.com/office/powerpoint/2010/main" val="397757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8443-6880-4D68-8FED-0A15D09F304A}"/>
              </a:ext>
            </a:extLst>
          </p:cNvPr>
          <p:cNvSpPr>
            <a:spLocks noGrp="1"/>
          </p:cNvSpPr>
          <p:nvPr>
            <p:ph type="title"/>
          </p:nvPr>
        </p:nvSpPr>
        <p:spPr>
          <a:xfrm>
            <a:off x="3228612" y="4080827"/>
            <a:ext cx="6174880" cy="1325563"/>
          </a:xfrm>
        </p:spPr>
        <p:txBody>
          <a:bodyPr>
            <a:normAutofit fontScale="90000"/>
          </a:bodyPr>
          <a:lstStyle/>
          <a:p>
            <a:pPr algn="ctr"/>
            <a:r>
              <a:rPr lang="en-US" dirty="0"/>
              <a:t>E. Brief potentially Ictal Rhythmic Discharges (BIRDs)</a:t>
            </a:r>
            <a:endParaRPr lang="en-AU" dirty="0"/>
          </a:p>
        </p:txBody>
      </p:sp>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2"/>
          <a:srcRect t="12714" r="-1" b="-1"/>
          <a:stretch/>
        </p:blipFill>
        <p:spPr>
          <a:xfrm>
            <a:off x="21" y="10"/>
            <a:ext cx="1481050" cy="6857990"/>
          </a:xfrm>
          <a:prstGeom prst="rect">
            <a:avLst/>
          </a:prstGeom>
          <a:effectLst/>
        </p:spPr>
      </p:pic>
      <p:pic>
        <p:nvPicPr>
          <p:cNvPr id="5" name="Picture 4" descr="A picture containing diagram&#10;&#10;Description automatically generated">
            <a:extLst>
              <a:ext uri="{FF2B5EF4-FFF2-40B4-BE49-F238E27FC236}">
                <a16:creationId xmlns:a16="http://schemas.microsoft.com/office/drawing/2014/main" id="{7A86B6E0-0272-4C71-B0B9-52374E4BB776}"/>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4686995" y="1329265"/>
            <a:ext cx="2637705" cy="2751562"/>
          </a:xfrm>
          <a:prstGeom prst="rect">
            <a:avLst/>
          </a:prstGeom>
        </p:spPr>
      </p:pic>
      <p:pic>
        <p:nvPicPr>
          <p:cNvPr id="6" name="Picture 5">
            <a:extLst>
              <a:ext uri="{FF2B5EF4-FFF2-40B4-BE49-F238E27FC236}">
                <a16:creationId xmlns:a16="http://schemas.microsoft.com/office/drawing/2014/main" id="{284FCE42-0C18-49F7-9525-14001C4F7222}"/>
              </a:ext>
            </a:extLst>
          </p:cNvPr>
          <p:cNvPicPr>
            <a:picLocks noChangeAspect="1"/>
          </p:cNvPicPr>
          <p:nvPr/>
        </p:nvPicPr>
        <p:blipFill rotWithShape="1">
          <a:blip r:embed="rId2"/>
          <a:srcRect t="12714" r="-1" b="-1"/>
          <a:stretch/>
        </p:blipFill>
        <p:spPr>
          <a:xfrm>
            <a:off x="10710950" y="10"/>
            <a:ext cx="1481050" cy="6857990"/>
          </a:xfrm>
          <a:prstGeom prst="rect">
            <a:avLst/>
          </a:prstGeom>
          <a:effectLst/>
        </p:spPr>
      </p:pic>
    </p:spTree>
    <p:extLst>
      <p:ext uri="{BB962C8B-B14F-4D97-AF65-F5344CB8AC3E}">
        <p14:creationId xmlns:p14="http://schemas.microsoft.com/office/powerpoint/2010/main" val="283927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2200244" y="1365372"/>
            <a:ext cx="7929096" cy="4376209"/>
          </a:xfrm>
          <a:prstGeom prst="rect">
            <a:avLst/>
          </a:prstGeom>
        </p:spPr>
      </p:pic>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BRIEF POTENTIALLY ICTAL RHYTHMIC DISCHARGES (BIRDs)</a:t>
            </a:r>
          </a:p>
        </p:txBody>
      </p:sp>
    </p:spTree>
    <p:extLst>
      <p:ext uri="{BB962C8B-B14F-4D97-AF65-F5344CB8AC3E}">
        <p14:creationId xmlns:p14="http://schemas.microsoft.com/office/powerpoint/2010/main" val="357879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880315" y="399244"/>
            <a:ext cx="9581453" cy="1042085"/>
          </a:xfrm>
        </p:spPr>
        <p:txBody>
          <a:bodyPr anchor="b">
            <a:normAutofit/>
          </a:bodyPr>
          <a:lstStyle/>
          <a:p>
            <a:r>
              <a:rPr lang="de-DE" dirty="0"/>
              <a:t>Mode of presentation</a:t>
            </a:r>
            <a:endParaRPr lang="de-AT" dirty="0"/>
          </a:p>
        </p:txBody>
      </p:sp>
      <p:sp>
        <p:nvSpPr>
          <p:cNvPr id="3" name="Inhaltsplatzhalter 2"/>
          <p:cNvSpPr>
            <a:spLocks noGrp="1"/>
          </p:cNvSpPr>
          <p:nvPr>
            <p:ph idx="1"/>
          </p:nvPr>
        </p:nvSpPr>
        <p:spPr>
          <a:xfrm>
            <a:off x="1880315" y="1687132"/>
            <a:ext cx="10053911" cy="5041456"/>
          </a:xfrm>
        </p:spPr>
        <p:txBody>
          <a:bodyPr>
            <a:normAutofit/>
          </a:bodyPr>
          <a:lstStyle/>
          <a:p>
            <a:pPr marL="0" indent="0">
              <a:buNone/>
            </a:pPr>
            <a:endParaRPr lang="de-DE" sz="2000" dirty="0"/>
          </a:p>
          <a:p>
            <a:pPr marL="0" indent="0">
              <a:buNone/>
            </a:pPr>
            <a:r>
              <a:rPr lang="de-DE" sz="2000" b="1" dirty="0"/>
              <a:t>General remarks:</a:t>
            </a:r>
          </a:p>
          <a:p>
            <a:pPr marL="0" indent="0">
              <a:buNone/>
            </a:pPr>
            <a:r>
              <a:rPr lang="de-DE" sz="2400" dirty="0"/>
              <a:t>This module has been designed to provide a self guided introduction to the important components of the ACNS standardized critical care EEG terminology, 2021 version. It focuses on discussing terms that are commonly used or with a high clinical importance. It does not describe all of the major and minor modifiers (although it includes many). For comprehensive details on all feaures of the terminology please refer to the ACNS guideline that can be found at </a:t>
            </a:r>
            <a:r>
              <a:rPr lang="de-DE" sz="2400" dirty="0">
                <a:hlinkClick r:id="rId3"/>
              </a:rPr>
              <a:t>https://www.acns.org/practice/guidelines</a:t>
            </a:r>
            <a:r>
              <a:rPr lang="de-DE" sz="2400" dirty="0"/>
              <a:t>, under </a:t>
            </a:r>
            <a:r>
              <a:rPr lang="de-DE" sz="2400" dirty="0">
                <a:highlight>
                  <a:srgbClr val="FFFFFF"/>
                </a:highlight>
              </a:rPr>
              <a:t>“</a:t>
            </a:r>
            <a:r>
              <a:rPr lang="de-DE" sz="2400" dirty="0"/>
              <a:t>Continuous EEG Monitoring in Critical Care“</a:t>
            </a:r>
            <a:r>
              <a:rPr lang="de-DE" sz="2400" dirty="0">
                <a:highlight>
                  <a:srgbClr val="FFFFFF"/>
                </a:highlight>
              </a:rPr>
              <a:t>,</a:t>
            </a:r>
            <a:r>
              <a:rPr lang="de-DE" sz="2400" dirty="0"/>
              <a:t> or via the Journal of Clinical Neurophysiology </a:t>
            </a:r>
            <a:r>
              <a:rPr lang="en-US" sz="1600" dirty="0">
                <a:hlinkClick r:id="rId4"/>
              </a:rPr>
              <a:t>https://journals.lww.com/clinicalneurophys/Fulltext/2021/01000/American_Clinical_Neurophysiology_Society_s.1.aspx</a:t>
            </a:r>
            <a:r>
              <a:rPr lang="en-US" sz="1600" dirty="0"/>
              <a:t> </a:t>
            </a:r>
            <a:endParaRPr lang="de-DE" sz="2400" dirty="0"/>
          </a:p>
          <a:p>
            <a:pPr marL="0" indent="0">
              <a:buNone/>
            </a:pPr>
            <a:endParaRPr lang="de-DE" sz="2000" dirty="0"/>
          </a:p>
        </p:txBody>
      </p:sp>
      <p:pic>
        <p:nvPicPr>
          <p:cNvPr id="6" name="Picture 5">
            <a:extLst>
              <a:ext uri="{FF2B5EF4-FFF2-40B4-BE49-F238E27FC236}">
                <a16:creationId xmlns:a16="http://schemas.microsoft.com/office/drawing/2014/main" id="{87D3E407-9F53-492C-85FF-00B99B2AA515}"/>
              </a:ext>
            </a:extLst>
          </p:cNvPr>
          <p:cNvPicPr>
            <a:picLocks noChangeAspect="1"/>
          </p:cNvPicPr>
          <p:nvPr/>
        </p:nvPicPr>
        <p:blipFill rotWithShape="1">
          <a:blip r:embed="rId5"/>
          <a:srcRect t="12714" r="-1" b="-1"/>
          <a:stretch/>
        </p:blipFill>
        <p:spPr>
          <a:xfrm>
            <a:off x="21" y="10"/>
            <a:ext cx="1481050" cy="6857990"/>
          </a:xfrm>
          <a:prstGeom prst="rect">
            <a:avLst/>
          </a:prstGeom>
          <a:effectLst/>
        </p:spPr>
      </p:pic>
      <p:pic>
        <p:nvPicPr>
          <p:cNvPr id="8" name="Picture 7" descr="A picture containing diagram&#10;&#10;Description automatically generated">
            <a:extLst>
              <a:ext uri="{FF2B5EF4-FFF2-40B4-BE49-F238E27FC236}">
                <a16:creationId xmlns:a16="http://schemas.microsoft.com/office/drawing/2014/main" id="{97551C01-94D6-435E-926D-9C3386F1F8AF}"/>
              </a:ext>
            </a:extLst>
          </p:cNvPr>
          <p:cNvPicPr>
            <a:picLocks noChangeAspect="1"/>
          </p:cNvPicPr>
          <p:nvPr/>
        </p:nvPicPr>
        <p:blipFill>
          <a:blip r:embed="rId6" cstate="print">
            <a:alphaModFix amt="81000"/>
            <a:extLst>
              <a:ext uri="{28A0092B-C50C-407E-A947-70E740481C1C}">
                <a14:useLocalDpi xmlns:a14="http://schemas.microsoft.com/office/drawing/2010/main" val="0"/>
              </a:ext>
            </a:extLst>
          </a:blip>
          <a:stretch>
            <a:fillRect/>
          </a:stretch>
        </p:blipFill>
        <p:spPr>
          <a:xfrm>
            <a:off x="0" y="2"/>
            <a:ext cx="1481050" cy="1544980"/>
          </a:xfrm>
          <a:prstGeom prst="rect">
            <a:avLst/>
          </a:prstGeom>
        </p:spPr>
      </p:pic>
    </p:spTree>
    <p:extLst>
      <p:ext uri="{BB962C8B-B14F-4D97-AF65-F5344CB8AC3E}">
        <p14:creationId xmlns:p14="http://schemas.microsoft.com/office/powerpoint/2010/main" val="106835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BRIEF POTENTIALLY ICTAL RHYTHMIC DISCHARGES</a:t>
            </a:r>
          </a:p>
        </p:txBody>
      </p:sp>
      <p:pic>
        <p:nvPicPr>
          <p:cNvPr id="2" name="Grafik 1"/>
          <p:cNvPicPr>
            <a:picLocks noChangeAspect="1"/>
          </p:cNvPicPr>
          <p:nvPr/>
        </p:nvPicPr>
        <p:blipFill>
          <a:blip r:embed="rId3"/>
          <a:stretch>
            <a:fillRect/>
          </a:stretch>
        </p:blipFill>
        <p:spPr>
          <a:xfrm>
            <a:off x="1289882" y="2396977"/>
            <a:ext cx="10111843" cy="3419032"/>
          </a:xfrm>
          <a:prstGeom prst="rect">
            <a:avLst/>
          </a:prstGeom>
        </p:spPr>
      </p:pic>
      <p:sp>
        <p:nvSpPr>
          <p:cNvPr id="9" name="Textfeld 8"/>
          <p:cNvSpPr txBox="1"/>
          <p:nvPr/>
        </p:nvSpPr>
        <p:spPr>
          <a:xfrm>
            <a:off x="1287474" y="1019053"/>
            <a:ext cx="7131921" cy="461665"/>
          </a:xfrm>
          <a:prstGeom prst="rect">
            <a:avLst/>
          </a:prstGeom>
          <a:noFill/>
        </p:spPr>
        <p:txBody>
          <a:bodyPr wrap="square" rtlCol="0">
            <a:spAutoFit/>
          </a:bodyPr>
          <a:lstStyle/>
          <a:p>
            <a:r>
              <a:rPr lang="de-DE" sz="2400" b="1" dirty="0"/>
              <a:t>Brief Potentially Ictal Rhythmic Discharges (BIRDs):</a:t>
            </a:r>
            <a:endParaRPr lang="de-AT" sz="2400" b="1" dirty="0"/>
          </a:p>
        </p:txBody>
      </p:sp>
      <p:sp>
        <p:nvSpPr>
          <p:cNvPr id="10" name="Textfeld 9"/>
          <p:cNvSpPr txBox="1"/>
          <p:nvPr/>
        </p:nvSpPr>
        <p:spPr>
          <a:xfrm>
            <a:off x="1289882" y="1529401"/>
            <a:ext cx="8459380" cy="369332"/>
          </a:xfrm>
          <a:prstGeom prst="rect">
            <a:avLst/>
          </a:prstGeom>
          <a:noFill/>
          <a:ln>
            <a:solidFill>
              <a:schemeClr val="tx1"/>
            </a:solidFill>
          </a:ln>
        </p:spPr>
        <p:txBody>
          <a:bodyPr wrap="square" rtlCol="0">
            <a:spAutoFit/>
          </a:bodyPr>
          <a:lstStyle/>
          <a:p>
            <a:r>
              <a:rPr lang="en-US" b="1" dirty="0"/>
              <a:t>a. DEFINITE BIRDs:  Evolution (“evolving BIRDs”)</a:t>
            </a:r>
            <a:r>
              <a:rPr lang="en-US" dirty="0"/>
              <a:t>.</a:t>
            </a:r>
          </a:p>
        </p:txBody>
      </p:sp>
      <p:sp>
        <p:nvSpPr>
          <p:cNvPr id="3" name="TextBox 2">
            <a:extLst>
              <a:ext uri="{FF2B5EF4-FFF2-40B4-BE49-F238E27FC236}">
                <a16:creationId xmlns:a16="http://schemas.microsoft.com/office/drawing/2014/main" id="{DDA3C698-33C5-474A-AD50-6C6FBBDEF292}"/>
              </a:ext>
            </a:extLst>
          </p:cNvPr>
          <p:cNvSpPr txBox="1"/>
          <p:nvPr/>
        </p:nvSpPr>
        <p:spPr>
          <a:xfrm>
            <a:off x="10413946" y="6091191"/>
            <a:ext cx="1551008" cy="584775"/>
          </a:xfrm>
          <a:prstGeom prst="rect">
            <a:avLst/>
          </a:prstGeom>
          <a:noFill/>
        </p:spPr>
        <p:txBody>
          <a:bodyPr wrap="square" rtlCol="0">
            <a:spAutoFit/>
          </a:bodyPr>
          <a:lstStyle/>
          <a:p>
            <a:r>
              <a:rPr lang="en-US" sz="3200" b="1" dirty="0"/>
              <a:t>OR… </a:t>
            </a:r>
            <a:endParaRPr lang="en-AU" sz="3200" b="1" dirty="0"/>
          </a:p>
        </p:txBody>
      </p:sp>
    </p:spTree>
    <p:extLst>
      <p:ext uri="{BB962C8B-B14F-4D97-AF65-F5344CB8AC3E}">
        <p14:creationId xmlns:p14="http://schemas.microsoft.com/office/powerpoint/2010/main" val="269964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BRIEF POTENTIALLY ICTAL RHYTHMIC DISCHARGES</a:t>
            </a:r>
          </a:p>
        </p:txBody>
      </p:sp>
      <p:pic>
        <p:nvPicPr>
          <p:cNvPr id="5" name="Grafik 4"/>
          <p:cNvPicPr>
            <a:picLocks noChangeAspect="1"/>
          </p:cNvPicPr>
          <p:nvPr/>
        </p:nvPicPr>
        <p:blipFill>
          <a:blip r:embed="rId3"/>
          <a:stretch>
            <a:fillRect/>
          </a:stretch>
        </p:blipFill>
        <p:spPr>
          <a:xfrm>
            <a:off x="1169582" y="2190306"/>
            <a:ext cx="9418632" cy="3894881"/>
          </a:xfrm>
          <a:prstGeom prst="rect">
            <a:avLst/>
          </a:prstGeom>
        </p:spPr>
      </p:pic>
      <p:sp>
        <p:nvSpPr>
          <p:cNvPr id="15" name="Textfeld 14"/>
          <p:cNvSpPr txBox="1"/>
          <p:nvPr/>
        </p:nvSpPr>
        <p:spPr>
          <a:xfrm>
            <a:off x="1169582" y="696644"/>
            <a:ext cx="7131921" cy="461665"/>
          </a:xfrm>
          <a:prstGeom prst="rect">
            <a:avLst/>
          </a:prstGeom>
          <a:noFill/>
        </p:spPr>
        <p:txBody>
          <a:bodyPr wrap="square" rtlCol="0">
            <a:spAutoFit/>
          </a:bodyPr>
          <a:lstStyle/>
          <a:p>
            <a:r>
              <a:rPr lang="de-DE" sz="2400" b="1" dirty="0"/>
              <a:t>Brief Potentially Ictal Rhythmic Discharges (BIRDs):</a:t>
            </a:r>
            <a:endParaRPr lang="de-AT" sz="2400" b="1" dirty="0"/>
          </a:p>
        </p:txBody>
      </p:sp>
      <p:sp>
        <p:nvSpPr>
          <p:cNvPr id="16" name="Textfeld 15"/>
          <p:cNvSpPr txBox="1"/>
          <p:nvPr/>
        </p:nvSpPr>
        <p:spPr>
          <a:xfrm>
            <a:off x="1171990" y="1206992"/>
            <a:ext cx="10385601" cy="369332"/>
          </a:xfrm>
          <a:prstGeom prst="rect">
            <a:avLst/>
          </a:prstGeom>
          <a:noFill/>
          <a:ln>
            <a:solidFill>
              <a:schemeClr val="tx1"/>
            </a:solidFill>
          </a:ln>
        </p:spPr>
        <p:txBody>
          <a:bodyPr wrap="square" rtlCol="0">
            <a:spAutoFit/>
          </a:bodyPr>
          <a:lstStyle/>
          <a:p>
            <a:r>
              <a:rPr lang="en-US" b="1" dirty="0"/>
              <a:t>b. DEFINITE BIRDs:  </a:t>
            </a:r>
            <a:r>
              <a:rPr lang="de-DE" dirty="0"/>
              <a:t>Similar </a:t>
            </a:r>
            <a:r>
              <a:rPr lang="en-US" dirty="0"/>
              <a:t>morphology and location as </a:t>
            </a:r>
            <a:r>
              <a:rPr lang="en-US" u="sng" dirty="0"/>
              <a:t>interictal epileptiform discharges</a:t>
            </a:r>
            <a:r>
              <a:rPr lang="en-US" dirty="0"/>
              <a:t> in the same patient.</a:t>
            </a:r>
          </a:p>
        </p:txBody>
      </p:sp>
    </p:spTree>
    <p:extLst>
      <p:ext uri="{BB962C8B-B14F-4D97-AF65-F5344CB8AC3E}">
        <p14:creationId xmlns:p14="http://schemas.microsoft.com/office/powerpoint/2010/main" val="397044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64584" y="0"/>
            <a:ext cx="11597855" cy="6175948"/>
          </a:xfrm>
          <a:prstGeom prst="rect">
            <a:avLst/>
          </a:prstGeom>
        </p:spPr>
      </p:pic>
      <p:sp>
        <p:nvSpPr>
          <p:cNvPr id="3" name="Textfeld 2"/>
          <p:cNvSpPr txBox="1"/>
          <p:nvPr/>
        </p:nvSpPr>
        <p:spPr>
          <a:xfrm>
            <a:off x="606054" y="6259440"/>
            <a:ext cx="4890977" cy="369332"/>
          </a:xfrm>
          <a:prstGeom prst="rect">
            <a:avLst/>
          </a:prstGeom>
          <a:noFill/>
        </p:spPr>
        <p:txBody>
          <a:bodyPr wrap="square" rtlCol="0">
            <a:spAutoFit/>
          </a:bodyPr>
          <a:lstStyle/>
          <a:p>
            <a:r>
              <a:rPr lang="en-US" dirty="0"/>
              <a:t>How would you describe the underlined patterns?</a:t>
            </a:r>
          </a:p>
        </p:txBody>
      </p:sp>
    </p:spTree>
    <p:extLst>
      <p:ext uri="{BB962C8B-B14F-4D97-AF65-F5344CB8AC3E}">
        <p14:creationId xmlns:p14="http://schemas.microsoft.com/office/powerpoint/2010/main" val="246692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1" y="6493933"/>
            <a:ext cx="529167" cy="364067"/>
          </a:xfrm>
        </p:spPr>
        <p:txBody>
          <a:bodyPr/>
          <a:lstStyle/>
          <a:p>
            <a:fld id="{6E67549D-2F7D-4768-A2A7-30C380A2B649}" type="slidenum">
              <a:rPr lang="en-GB" smtClean="0"/>
              <a:t>23</a:t>
            </a:fld>
            <a:endParaRPr lang="en-GB" dirty="0"/>
          </a:p>
        </p:txBody>
      </p:sp>
      <p:pic>
        <p:nvPicPr>
          <p:cNvPr id="2" name="Grafik 1"/>
          <p:cNvPicPr>
            <a:picLocks noChangeAspect="1"/>
          </p:cNvPicPr>
          <p:nvPr/>
        </p:nvPicPr>
        <p:blipFill>
          <a:blip r:embed="rId3"/>
          <a:stretch>
            <a:fillRect/>
          </a:stretch>
        </p:blipFill>
        <p:spPr>
          <a:xfrm>
            <a:off x="264584" y="0"/>
            <a:ext cx="11597855" cy="6175948"/>
          </a:xfrm>
          <a:prstGeom prst="rect">
            <a:avLst/>
          </a:prstGeom>
        </p:spPr>
      </p:pic>
      <p:sp>
        <p:nvSpPr>
          <p:cNvPr id="10" name="Textfeld 9"/>
          <p:cNvSpPr txBox="1"/>
          <p:nvPr/>
        </p:nvSpPr>
        <p:spPr>
          <a:xfrm>
            <a:off x="138223" y="5965448"/>
            <a:ext cx="11929729" cy="830997"/>
          </a:xfrm>
          <a:prstGeom prst="rect">
            <a:avLst/>
          </a:prstGeom>
          <a:solidFill>
            <a:schemeClr val="bg1"/>
          </a:solidFill>
        </p:spPr>
        <p:txBody>
          <a:bodyPr wrap="square" rtlCol="0">
            <a:spAutoFit/>
          </a:bodyPr>
          <a:lstStyle/>
          <a:p>
            <a:r>
              <a:rPr lang="de-DE" sz="2000" dirty="0"/>
              <a:t>Brief Potentially Ictal Rhythmic Discharges, similar to sporadic epileptiform discharges =  DEFINITE BIRDs </a:t>
            </a:r>
          </a:p>
          <a:p>
            <a:r>
              <a:rPr lang="de-DE" sz="1400" dirty="0"/>
              <a:t>(Right anterior-mid temporal maximum, 5 Hz, sharply contoured, rhythmic activity, lasting 4.5 and 2 seconds (underlined). This activity has a similar </a:t>
            </a:r>
            <a:r>
              <a:rPr lang="de-DE" sz="1400" b="1" dirty="0"/>
              <a:t>location and morphology </a:t>
            </a:r>
            <a:r>
              <a:rPr lang="de-DE" sz="1400" dirty="0"/>
              <a:t>as the sporadic epileptiform discharges (box), making this a definite BIRD.</a:t>
            </a:r>
            <a:endParaRPr lang="de-AT" sz="1400" dirty="0"/>
          </a:p>
        </p:txBody>
      </p:sp>
    </p:spTree>
    <p:extLst>
      <p:ext uri="{BB962C8B-B14F-4D97-AF65-F5344CB8AC3E}">
        <p14:creationId xmlns:p14="http://schemas.microsoft.com/office/powerpoint/2010/main" val="3909947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BRIEF POTENTIALLY ICTAL RHYTHMIC DISCHARGES</a:t>
            </a:r>
          </a:p>
        </p:txBody>
      </p:sp>
      <p:pic>
        <p:nvPicPr>
          <p:cNvPr id="9" name="Grafik 8"/>
          <p:cNvPicPr>
            <a:picLocks noChangeAspect="1"/>
          </p:cNvPicPr>
          <p:nvPr/>
        </p:nvPicPr>
        <p:blipFill>
          <a:blip r:embed="rId3"/>
          <a:stretch>
            <a:fillRect/>
          </a:stretch>
        </p:blipFill>
        <p:spPr>
          <a:xfrm>
            <a:off x="1899186" y="738869"/>
            <a:ext cx="7908214" cy="5937097"/>
          </a:xfrm>
          <a:prstGeom prst="rect">
            <a:avLst/>
          </a:prstGeom>
        </p:spPr>
      </p:pic>
      <p:sp>
        <p:nvSpPr>
          <p:cNvPr id="5" name="TextBox 4">
            <a:extLst>
              <a:ext uri="{FF2B5EF4-FFF2-40B4-BE49-F238E27FC236}">
                <a16:creationId xmlns:a16="http://schemas.microsoft.com/office/drawing/2014/main" id="{97122CC4-67EE-46CD-BE1D-5F2A2C613962}"/>
              </a:ext>
            </a:extLst>
          </p:cNvPr>
          <p:cNvSpPr txBox="1"/>
          <p:nvPr/>
        </p:nvSpPr>
        <p:spPr>
          <a:xfrm>
            <a:off x="10413946" y="6091191"/>
            <a:ext cx="1551008" cy="584775"/>
          </a:xfrm>
          <a:prstGeom prst="rect">
            <a:avLst/>
          </a:prstGeom>
          <a:noFill/>
        </p:spPr>
        <p:txBody>
          <a:bodyPr wrap="square" rtlCol="0">
            <a:spAutoFit/>
          </a:bodyPr>
          <a:lstStyle/>
          <a:p>
            <a:r>
              <a:rPr lang="en-US" sz="3200" b="1" dirty="0"/>
              <a:t>OR… </a:t>
            </a:r>
            <a:endParaRPr lang="en-AU" sz="3200" b="1" dirty="0"/>
          </a:p>
        </p:txBody>
      </p:sp>
    </p:spTree>
    <p:extLst>
      <p:ext uri="{BB962C8B-B14F-4D97-AF65-F5344CB8AC3E}">
        <p14:creationId xmlns:p14="http://schemas.microsoft.com/office/powerpoint/2010/main" val="87064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BRIEF POTENTIALLY ICTAL RHYTHMIC DISCHARGES</a:t>
            </a:r>
          </a:p>
        </p:txBody>
      </p:sp>
      <p:pic>
        <p:nvPicPr>
          <p:cNvPr id="6" name="Grafik 5"/>
          <p:cNvPicPr>
            <a:picLocks noChangeAspect="1"/>
          </p:cNvPicPr>
          <p:nvPr/>
        </p:nvPicPr>
        <p:blipFill>
          <a:blip r:embed="rId3"/>
          <a:stretch>
            <a:fillRect/>
          </a:stretch>
        </p:blipFill>
        <p:spPr>
          <a:xfrm>
            <a:off x="1296237" y="912553"/>
            <a:ext cx="9342948" cy="5581380"/>
          </a:xfrm>
          <a:prstGeom prst="rect">
            <a:avLst/>
          </a:prstGeom>
        </p:spPr>
      </p:pic>
    </p:spTree>
    <p:extLst>
      <p:ext uri="{BB962C8B-B14F-4D97-AF65-F5344CB8AC3E}">
        <p14:creationId xmlns:p14="http://schemas.microsoft.com/office/powerpoint/2010/main" val="286857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8443-6880-4D68-8FED-0A15D09F304A}"/>
              </a:ext>
            </a:extLst>
          </p:cNvPr>
          <p:cNvSpPr>
            <a:spLocks noGrp="1"/>
          </p:cNvSpPr>
          <p:nvPr>
            <p:ph type="title"/>
          </p:nvPr>
        </p:nvSpPr>
        <p:spPr>
          <a:xfrm>
            <a:off x="3298954" y="4096281"/>
            <a:ext cx="5594113" cy="1325563"/>
          </a:xfrm>
        </p:spPr>
        <p:txBody>
          <a:bodyPr>
            <a:normAutofit/>
          </a:bodyPr>
          <a:lstStyle/>
          <a:p>
            <a:pPr algn="ctr"/>
            <a:r>
              <a:rPr lang="en-US" dirty="0"/>
              <a:t>F. Ictal-Interictal Continuum (IIC)</a:t>
            </a:r>
            <a:endParaRPr lang="en-AU" dirty="0"/>
          </a:p>
        </p:txBody>
      </p:sp>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2"/>
          <a:srcRect t="12714" r="-1" b="-1"/>
          <a:stretch/>
        </p:blipFill>
        <p:spPr>
          <a:xfrm>
            <a:off x="21" y="10"/>
            <a:ext cx="1481050" cy="6857990"/>
          </a:xfrm>
          <a:prstGeom prst="rect">
            <a:avLst/>
          </a:prstGeom>
          <a:effectLst/>
        </p:spPr>
      </p:pic>
      <p:pic>
        <p:nvPicPr>
          <p:cNvPr id="5" name="Picture 4" descr="A picture containing diagram&#10;&#10;Description automatically generated">
            <a:extLst>
              <a:ext uri="{FF2B5EF4-FFF2-40B4-BE49-F238E27FC236}">
                <a16:creationId xmlns:a16="http://schemas.microsoft.com/office/drawing/2014/main" id="{7A86B6E0-0272-4C71-B0B9-52374E4BB776}"/>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4686995" y="1329265"/>
            <a:ext cx="2637705" cy="2751562"/>
          </a:xfrm>
          <a:prstGeom prst="rect">
            <a:avLst/>
          </a:prstGeom>
        </p:spPr>
      </p:pic>
      <p:pic>
        <p:nvPicPr>
          <p:cNvPr id="6" name="Picture 5">
            <a:extLst>
              <a:ext uri="{FF2B5EF4-FFF2-40B4-BE49-F238E27FC236}">
                <a16:creationId xmlns:a16="http://schemas.microsoft.com/office/drawing/2014/main" id="{284FCE42-0C18-49F7-9525-14001C4F7222}"/>
              </a:ext>
            </a:extLst>
          </p:cNvPr>
          <p:cNvPicPr>
            <a:picLocks noChangeAspect="1"/>
          </p:cNvPicPr>
          <p:nvPr/>
        </p:nvPicPr>
        <p:blipFill rotWithShape="1">
          <a:blip r:embed="rId2"/>
          <a:srcRect t="12714" r="-1" b="-1"/>
          <a:stretch/>
        </p:blipFill>
        <p:spPr>
          <a:xfrm>
            <a:off x="10710950" y="10"/>
            <a:ext cx="1481050" cy="6857990"/>
          </a:xfrm>
          <a:prstGeom prst="rect">
            <a:avLst/>
          </a:prstGeom>
          <a:effectLst/>
        </p:spPr>
      </p:pic>
    </p:spTree>
    <p:extLst>
      <p:ext uri="{BB962C8B-B14F-4D97-AF65-F5344CB8AC3E}">
        <p14:creationId xmlns:p14="http://schemas.microsoft.com/office/powerpoint/2010/main" val="2691335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rotWithShape="1">
          <a:blip r:embed="rId3"/>
          <a:srcRect t="43409"/>
          <a:stretch/>
        </p:blipFill>
        <p:spPr>
          <a:xfrm>
            <a:off x="1185976" y="3753951"/>
            <a:ext cx="8993381" cy="2956255"/>
          </a:xfrm>
          <a:prstGeom prst="rect">
            <a:avLst/>
          </a:prstGeom>
        </p:spPr>
      </p:pic>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ICTAL-INTERICTAL CONTINUUM (IIC)</a:t>
            </a:r>
          </a:p>
        </p:txBody>
      </p:sp>
      <p:sp>
        <p:nvSpPr>
          <p:cNvPr id="13" name="Textfeld 12"/>
          <p:cNvSpPr txBox="1"/>
          <p:nvPr/>
        </p:nvSpPr>
        <p:spPr>
          <a:xfrm>
            <a:off x="685800" y="3154434"/>
            <a:ext cx="9993731" cy="369332"/>
          </a:xfrm>
          <a:prstGeom prst="rect">
            <a:avLst/>
          </a:prstGeom>
          <a:noFill/>
          <a:ln>
            <a:solidFill>
              <a:schemeClr val="tx1"/>
            </a:solidFill>
          </a:ln>
        </p:spPr>
        <p:txBody>
          <a:bodyPr wrap="square" rtlCol="0">
            <a:spAutoFit/>
          </a:bodyPr>
          <a:lstStyle/>
          <a:p>
            <a:r>
              <a:rPr lang="en-US" dirty="0"/>
              <a:t>A. Any PD or SW pattern that averages &gt;1.0 Hz and </a:t>
            </a:r>
            <a:r>
              <a:rPr lang="en-US" u="sng" dirty="0"/>
              <a:t>&lt;</a:t>
            </a:r>
            <a:r>
              <a:rPr lang="en-US" dirty="0"/>
              <a:t>2.5 Hz over 10 s (&gt;10 and </a:t>
            </a:r>
            <a:r>
              <a:rPr lang="en-US" u="sng" dirty="0"/>
              <a:t>&lt;</a:t>
            </a:r>
            <a:r>
              <a:rPr lang="en-US" dirty="0"/>
              <a:t>25 discharges in 10 s); </a:t>
            </a:r>
            <a:endParaRPr lang="de-AT" dirty="0"/>
          </a:p>
        </p:txBody>
      </p:sp>
      <p:sp>
        <p:nvSpPr>
          <p:cNvPr id="2" name="TextBox 1">
            <a:extLst>
              <a:ext uri="{FF2B5EF4-FFF2-40B4-BE49-F238E27FC236}">
                <a16:creationId xmlns:a16="http://schemas.microsoft.com/office/drawing/2014/main" id="{45FBC2DF-C774-4B24-86EE-A448F6165029}"/>
              </a:ext>
            </a:extLst>
          </p:cNvPr>
          <p:cNvSpPr txBox="1"/>
          <p:nvPr/>
        </p:nvSpPr>
        <p:spPr>
          <a:xfrm>
            <a:off x="1185976" y="792387"/>
            <a:ext cx="9493555" cy="1754326"/>
          </a:xfrm>
          <a:prstGeom prst="rect">
            <a:avLst/>
          </a:prstGeom>
          <a:noFill/>
        </p:spPr>
        <p:txBody>
          <a:bodyPr wrap="square" rtlCol="0">
            <a:spAutoFit/>
          </a:bodyPr>
          <a:lstStyle/>
          <a:p>
            <a:pPr algn="just"/>
            <a:r>
              <a:rPr lang="en-US" sz="1800" b="0" i="0" u="none" strike="noStrike" baseline="0" dirty="0">
                <a:latin typeface="AdvOT40514f85"/>
              </a:rPr>
              <a:t>This term is synonymous with </a:t>
            </a:r>
            <a:r>
              <a:rPr lang="en-US" sz="1800" b="0" i="0" u="none" strike="noStrike" baseline="0" dirty="0">
                <a:latin typeface="AdvOT40514f85+20"/>
              </a:rPr>
              <a:t>“</a:t>
            </a:r>
            <a:r>
              <a:rPr lang="en-US" sz="1800" b="0" i="0" u="none" strike="noStrike" baseline="0" dirty="0">
                <a:latin typeface="AdvOT40514f85"/>
              </a:rPr>
              <a:t>possible </a:t>
            </a:r>
            <a:r>
              <a:rPr lang="en-US" sz="1800" b="0" i="0" u="none" strike="noStrike" baseline="0" dirty="0" err="1">
                <a:latin typeface="AdvOT40514f85"/>
              </a:rPr>
              <a:t>ESz</a:t>
            </a:r>
            <a:r>
              <a:rPr lang="en-US" sz="1800" b="0" i="0" u="none" strike="noStrike" baseline="0" dirty="0">
                <a:latin typeface="AdvOT40514f85+20"/>
              </a:rPr>
              <a:t>” </a:t>
            </a:r>
            <a:r>
              <a:rPr lang="en-US" sz="1800" b="0" i="0" u="none" strike="noStrike" baseline="0" dirty="0">
                <a:latin typeface="AdvOT40514f85"/>
              </a:rPr>
              <a:t>or </a:t>
            </a:r>
            <a:r>
              <a:rPr lang="en-US" sz="1800" b="0" i="0" u="none" strike="noStrike" baseline="0" dirty="0">
                <a:latin typeface="AdvOT40514f85+20"/>
              </a:rPr>
              <a:t>“</a:t>
            </a:r>
            <a:r>
              <a:rPr lang="en-US" sz="1800" b="0" i="0" u="none" strike="noStrike" baseline="0" dirty="0">
                <a:latin typeface="AdvOT40514f85"/>
              </a:rPr>
              <a:t>possible electrographic SE.</a:t>
            </a:r>
            <a:r>
              <a:rPr lang="en-US" sz="1800" b="0" i="0" u="none" strike="noStrike" baseline="0" dirty="0">
                <a:latin typeface="AdvOT40514f85+20"/>
              </a:rPr>
              <a:t>” </a:t>
            </a:r>
            <a:r>
              <a:rPr lang="en-US" sz="1800" b="0" i="0" u="none" strike="noStrike" baseline="0" dirty="0">
                <a:latin typeface="AdvOT40514f85"/>
              </a:rPr>
              <a:t>The IIC is a purely electrographic term that is not a diagnosis; it requires careful interpretation in the full clinical context. A pattern on the IIC is a pattern that does not qualify as an </a:t>
            </a:r>
            <a:r>
              <a:rPr lang="en-US" sz="1800" b="0" i="0" u="none" strike="noStrike" baseline="0" dirty="0" err="1">
                <a:latin typeface="AdvOT40514f85"/>
              </a:rPr>
              <a:t>ESz</a:t>
            </a:r>
            <a:r>
              <a:rPr lang="en-US" sz="1800" b="0" i="0" u="none" strike="noStrike" baseline="0" dirty="0">
                <a:latin typeface="AdvOT40514f85"/>
              </a:rPr>
              <a:t> or ESE, but there is a reasonable chance that it may be contributing to impaired alertness, causing other clinical symptoms, and/or contributing to neuronal injury. Thus, it is </a:t>
            </a:r>
            <a:r>
              <a:rPr lang="en-US" sz="1800" b="0" i="0" u="none" strike="noStrike" baseline="0" dirty="0">
                <a:latin typeface="AdvOTdf4e37e1.I"/>
              </a:rPr>
              <a:t>potentially ictal in at least some sense </a:t>
            </a:r>
            <a:r>
              <a:rPr lang="en-US" sz="1800" b="0" i="0" u="none" strike="noStrike" baseline="0" dirty="0">
                <a:latin typeface="AdvOT40514f85"/>
              </a:rPr>
              <a:t>and often warrants a diagnostic treatment trial, typically with </a:t>
            </a:r>
            <a:r>
              <a:rPr lang="en-AU" sz="1800" b="0" i="0" u="none" strike="noStrike" baseline="0" dirty="0">
                <a:latin typeface="AdvOT40514f85"/>
              </a:rPr>
              <a:t>a parenteral antiseizure medication.</a:t>
            </a:r>
            <a:endParaRPr lang="en-AU" dirty="0"/>
          </a:p>
        </p:txBody>
      </p:sp>
      <p:sp>
        <p:nvSpPr>
          <p:cNvPr id="3" name="TextBox 2">
            <a:extLst>
              <a:ext uri="{FF2B5EF4-FFF2-40B4-BE49-F238E27FC236}">
                <a16:creationId xmlns:a16="http://schemas.microsoft.com/office/drawing/2014/main" id="{9CFEF76B-97DA-41C7-A73B-09FDEFDF35E2}"/>
              </a:ext>
            </a:extLst>
          </p:cNvPr>
          <p:cNvSpPr txBox="1"/>
          <p:nvPr/>
        </p:nvSpPr>
        <p:spPr>
          <a:xfrm>
            <a:off x="685800" y="2776898"/>
            <a:ext cx="8219416" cy="369332"/>
          </a:xfrm>
          <a:prstGeom prst="rect">
            <a:avLst/>
          </a:prstGeom>
          <a:noFill/>
        </p:spPr>
        <p:txBody>
          <a:bodyPr wrap="square" rtlCol="0">
            <a:spAutoFit/>
          </a:bodyPr>
          <a:lstStyle/>
          <a:p>
            <a:r>
              <a:rPr lang="en-US" dirty="0"/>
              <a:t>The following patterns can be considered to be on the ictal-interictal continuum (IIC):</a:t>
            </a:r>
            <a:endParaRPr lang="en-AU" dirty="0"/>
          </a:p>
        </p:txBody>
      </p:sp>
      <p:sp>
        <p:nvSpPr>
          <p:cNvPr id="10" name="TextBox 9">
            <a:extLst>
              <a:ext uri="{FF2B5EF4-FFF2-40B4-BE49-F238E27FC236}">
                <a16:creationId xmlns:a16="http://schemas.microsoft.com/office/drawing/2014/main" id="{B9BF2E8D-FAE6-41BA-9A19-BAEBA3518DA0}"/>
              </a:ext>
            </a:extLst>
          </p:cNvPr>
          <p:cNvSpPr txBox="1"/>
          <p:nvPr/>
        </p:nvSpPr>
        <p:spPr>
          <a:xfrm>
            <a:off x="10640991" y="6091191"/>
            <a:ext cx="1551008" cy="584775"/>
          </a:xfrm>
          <a:prstGeom prst="rect">
            <a:avLst/>
          </a:prstGeom>
          <a:noFill/>
        </p:spPr>
        <p:txBody>
          <a:bodyPr wrap="square" rtlCol="0">
            <a:spAutoFit/>
          </a:bodyPr>
          <a:lstStyle/>
          <a:p>
            <a:r>
              <a:rPr lang="en-US" sz="3200" b="1" dirty="0"/>
              <a:t>OR… </a:t>
            </a:r>
            <a:endParaRPr lang="en-AU" sz="3200" b="1" dirty="0"/>
          </a:p>
        </p:txBody>
      </p:sp>
    </p:spTree>
    <p:extLst>
      <p:ext uri="{BB962C8B-B14F-4D97-AF65-F5344CB8AC3E}">
        <p14:creationId xmlns:p14="http://schemas.microsoft.com/office/powerpoint/2010/main" val="357092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rotWithShape="1">
          <a:blip r:embed="rId3"/>
          <a:srcRect t="24553" b="7142"/>
          <a:stretch/>
        </p:blipFill>
        <p:spPr>
          <a:xfrm>
            <a:off x="1787805" y="1880014"/>
            <a:ext cx="8753970" cy="4473194"/>
          </a:xfrm>
          <a:prstGeom prst="rect">
            <a:avLst/>
          </a:prstGeom>
        </p:spPr>
      </p:pic>
      <p:sp>
        <p:nvSpPr>
          <p:cNvPr id="9"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ICTAL-INTERICTAL CONTINUUM (IIC)</a:t>
            </a:r>
          </a:p>
        </p:txBody>
      </p:sp>
      <p:sp>
        <p:nvSpPr>
          <p:cNvPr id="11" name="Textfeld 10"/>
          <p:cNvSpPr txBox="1"/>
          <p:nvPr/>
        </p:nvSpPr>
        <p:spPr>
          <a:xfrm>
            <a:off x="5200400" y="1541460"/>
            <a:ext cx="1928781" cy="338554"/>
          </a:xfrm>
          <a:prstGeom prst="rect">
            <a:avLst/>
          </a:prstGeom>
          <a:noFill/>
          <a:ln>
            <a:solidFill>
              <a:schemeClr val="tx1"/>
            </a:solidFill>
          </a:ln>
        </p:spPr>
        <p:txBody>
          <a:bodyPr wrap="square" rtlCol="0">
            <a:spAutoFit/>
          </a:bodyPr>
          <a:lstStyle/>
          <a:p>
            <a:pPr algn="ctr"/>
            <a:r>
              <a:rPr lang="en-US" sz="1600" dirty="0">
                <a:ea typeface="Times New Roman" panose="02020603050405020304" pitchFamily="18" charset="0"/>
              </a:rPr>
              <a:t>PLUS-MODIFIERs</a:t>
            </a:r>
            <a:endParaRPr lang="de-AT" sz="1600" dirty="0"/>
          </a:p>
        </p:txBody>
      </p:sp>
      <p:sp>
        <p:nvSpPr>
          <p:cNvPr id="12" name="Textfeld 11"/>
          <p:cNvSpPr txBox="1"/>
          <p:nvPr/>
        </p:nvSpPr>
        <p:spPr>
          <a:xfrm>
            <a:off x="836066" y="731500"/>
            <a:ext cx="10657451" cy="646331"/>
          </a:xfrm>
          <a:prstGeom prst="rect">
            <a:avLst/>
          </a:prstGeom>
          <a:noFill/>
          <a:ln>
            <a:solidFill>
              <a:schemeClr val="tx1"/>
            </a:solidFill>
          </a:ln>
        </p:spPr>
        <p:txBody>
          <a:bodyPr wrap="square" rtlCol="0">
            <a:spAutoFit/>
          </a:bodyPr>
          <a:lstStyle/>
          <a:p>
            <a:r>
              <a:rPr lang="en-US" dirty="0"/>
              <a:t>B. Any PD or SW pattern that averages ≥0.5 Hz and ≤1.0 Hz over 10 seconds (≥5 and ≤10 discharges in 10 s), AND has a </a:t>
            </a:r>
            <a:r>
              <a:rPr lang="en-US" u="sng" dirty="0"/>
              <a:t>plus modifier</a:t>
            </a:r>
            <a:r>
              <a:rPr lang="en-US" dirty="0"/>
              <a:t> or fluctuation; </a:t>
            </a:r>
            <a:endParaRPr lang="de-AT" dirty="0"/>
          </a:p>
        </p:txBody>
      </p:sp>
      <p:sp>
        <p:nvSpPr>
          <p:cNvPr id="8" name="TextBox 7">
            <a:extLst>
              <a:ext uri="{FF2B5EF4-FFF2-40B4-BE49-F238E27FC236}">
                <a16:creationId xmlns:a16="http://schemas.microsoft.com/office/drawing/2014/main" id="{43E57BB4-6BA0-44B2-885F-36519FCD7110}"/>
              </a:ext>
            </a:extLst>
          </p:cNvPr>
          <p:cNvSpPr txBox="1"/>
          <p:nvPr/>
        </p:nvSpPr>
        <p:spPr>
          <a:xfrm>
            <a:off x="10718013" y="6091191"/>
            <a:ext cx="1551008" cy="584775"/>
          </a:xfrm>
          <a:prstGeom prst="rect">
            <a:avLst/>
          </a:prstGeom>
          <a:noFill/>
        </p:spPr>
        <p:txBody>
          <a:bodyPr wrap="square" rtlCol="0">
            <a:spAutoFit/>
          </a:bodyPr>
          <a:lstStyle/>
          <a:p>
            <a:r>
              <a:rPr lang="en-US" sz="3200" b="1" dirty="0"/>
              <a:t>OR… </a:t>
            </a:r>
            <a:endParaRPr lang="en-AU" sz="3200" b="1" dirty="0"/>
          </a:p>
        </p:txBody>
      </p:sp>
    </p:spTree>
    <p:extLst>
      <p:ext uri="{BB962C8B-B14F-4D97-AF65-F5344CB8AC3E}">
        <p14:creationId xmlns:p14="http://schemas.microsoft.com/office/powerpoint/2010/main" val="183719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rotWithShape="1">
          <a:blip r:embed="rId3"/>
          <a:srcRect t="31933" b="14540"/>
          <a:stretch/>
        </p:blipFill>
        <p:spPr>
          <a:xfrm>
            <a:off x="1309011" y="2476246"/>
            <a:ext cx="9711555" cy="3668437"/>
          </a:xfrm>
          <a:prstGeom prst="rect">
            <a:avLst/>
          </a:prstGeom>
        </p:spPr>
      </p:pic>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ICTAL-INTERICTAL CONTINUUM (IIC)</a:t>
            </a:r>
          </a:p>
        </p:txBody>
      </p:sp>
      <p:sp>
        <p:nvSpPr>
          <p:cNvPr id="12" name="Textfeld 262">
            <a:extLst>
              <a:ext uri="{FF2B5EF4-FFF2-40B4-BE49-F238E27FC236}">
                <a16:creationId xmlns:a16="http://schemas.microsoft.com/office/drawing/2014/main" id="{63A5B40B-77CD-49C5-9D00-43BC629C0495}"/>
              </a:ext>
            </a:extLst>
          </p:cNvPr>
          <p:cNvSpPr txBox="1"/>
          <p:nvPr/>
        </p:nvSpPr>
        <p:spPr>
          <a:xfrm>
            <a:off x="822349" y="798290"/>
            <a:ext cx="10684883" cy="646331"/>
          </a:xfrm>
          <a:prstGeom prst="rect">
            <a:avLst/>
          </a:prstGeom>
          <a:noFill/>
          <a:ln>
            <a:solidFill>
              <a:schemeClr val="tx1"/>
            </a:solidFill>
          </a:ln>
        </p:spPr>
        <p:txBody>
          <a:bodyPr wrap="square" rtlCol="0">
            <a:spAutoFit/>
          </a:bodyPr>
          <a:lstStyle/>
          <a:p>
            <a:r>
              <a:rPr lang="en-US" dirty="0"/>
              <a:t>B. Any PD or SW pattern that averages ≥0.5 Hz and ≤1.0 Hz over 10 seconds (≥5 and ≤10 discharges in 10 s), AND has a plus modifier or </a:t>
            </a:r>
            <a:r>
              <a:rPr lang="en-US" u="sng" dirty="0"/>
              <a:t>fluctuation</a:t>
            </a:r>
            <a:r>
              <a:rPr lang="en-US" dirty="0"/>
              <a:t>; </a:t>
            </a:r>
            <a:endParaRPr lang="de-AT" dirty="0"/>
          </a:p>
        </p:txBody>
      </p:sp>
      <p:sp>
        <p:nvSpPr>
          <p:cNvPr id="13" name="Textfeld 510">
            <a:extLst>
              <a:ext uri="{FF2B5EF4-FFF2-40B4-BE49-F238E27FC236}">
                <a16:creationId xmlns:a16="http://schemas.microsoft.com/office/drawing/2014/main" id="{4AA47DDA-2FEB-48DC-A187-51A631F0D3EE}"/>
              </a:ext>
            </a:extLst>
          </p:cNvPr>
          <p:cNvSpPr txBox="1"/>
          <p:nvPr/>
        </p:nvSpPr>
        <p:spPr>
          <a:xfrm>
            <a:off x="5200399" y="1783099"/>
            <a:ext cx="1928781" cy="338554"/>
          </a:xfrm>
          <a:prstGeom prst="rect">
            <a:avLst/>
          </a:prstGeom>
          <a:noFill/>
          <a:ln>
            <a:solidFill>
              <a:schemeClr val="tx1"/>
            </a:solidFill>
          </a:ln>
        </p:spPr>
        <p:txBody>
          <a:bodyPr wrap="square" rtlCol="0">
            <a:spAutoFit/>
          </a:bodyPr>
          <a:lstStyle/>
          <a:p>
            <a:pPr algn="ctr"/>
            <a:r>
              <a:rPr lang="en-US" sz="1600" dirty="0">
                <a:ea typeface="Times New Roman" panose="02020603050405020304" pitchFamily="18" charset="0"/>
              </a:rPr>
              <a:t>FLUCTUATION</a:t>
            </a:r>
            <a:endParaRPr lang="de-AT" sz="1600" dirty="0"/>
          </a:p>
        </p:txBody>
      </p:sp>
      <p:sp>
        <p:nvSpPr>
          <p:cNvPr id="9" name="TextBox 8">
            <a:extLst>
              <a:ext uri="{FF2B5EF4-FFF2-40B4-BE49-F238E27FC236}">
                <a16:creationId xmlns:a16="http://schemas.microsoft.com/office/drawing/2014/main" id="{C56DF230-A51E-45B8-9818-D8B59866D659}"/>
              </a:ext>
            </a:extLst>
          </p:cNvPr>
          <p:cNvSpPr txBox="1"/>
          <p:nvPr/>
        </p:nvSpPr>
        <p:spPr>
          <a:xfrm>
            <a:off x="10437095" y="6059710"/>
            <a:ext cx="1551008" cy="584775"/>
          </a:xfrm>
          <a:prstGeom prst="rect">
            <a:avLst/>
          </a:prstGeom>
          <a:noFill/>
        </p:spPr>
        <p:txBody>
          <a:bodyPr wrap="square" rtlCol="0">
            <a:spAutoFit/>
          </a:bodyPr>
          <a:lstStyle/>
          <a:p>
            <a:r>
              <a:rPr lang="en-US" sz="3200" b="1" dirty="0"/>
              <a:t>OR… </a:t>
            </a:r>
            <a:endParaRPr lang="en-AU" sz="3200" b="1" dirty="0"/>
          </a:p>
        </p:txBody>
      </p:sp>
    </p:spTree>
    <p:extLst>
      <p:ext uri="{BB962C8B-B14F-4D97-AF65-F5344CB8AC3E}">
        <p14:creationId xmlns:p14="http://schemas.microsoft.com/office/powerpoint/2010/main" val="384045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4522" y="271542"/>
            <a:ext cx="10515600" cy="790575"/>
          </a:xfrm>
        </p:spPr>
        <p:txBody>
          <a:bodyPr/>
          <a:lstStyle/>
          <a:p>
            <a:r>
              <a:rPr lang="de-DE" dirty="0"/>
              <a:t>Contents for </a:t>
            </a:r>
            <a:r>
              <a:rPr lang="de-DE" dirty="0">
                <a:highlight>
                  <a:srgbClr val="FFFF00"/>
                </a:highlight>
              </a:rPr>
              <a:t>Part 3 of 3</a:t>
            </a:r>
            <a:endParaRPr lang="de-AT" dirty="0">
              <a:highlight>
                <a:srgbClr val="FFFF00"/>
              </a:highlight>
            </a:endParaRPr>
          </a:p>
        </p:txBody>
      </p:sp>
      <p:sp>
        <p:nvSpPr>
          <p:cNvPr id="3" name="Inhaltsplatzhalter 2"/>
          <p:cNvSpPr>
            <a:spLocks noGrp="1"/>
          </p:cNvSpPr>
          <p:nvPr>
            <p:ph idx="1"/>
          </p:nvPr>
        </p:nvSpPr>
        <p:spPr>
          <a:xfrm>
            <a:off x="2054957" y="1305347"/>
            <a:ext cx="9929968" cy="4614517"/>
          </a:xfrm>
        </p:spPr>
        <p:txBody>
          <a:bodyPr>
            <a:normAutofit fontScale="85000" lnSpcReduction="20000"/>
          </a:bodyPr>
          <a:lstStyle/>
          <a:p>
            <a:pPr marL="0" indent="0">
              <a:buNone/>
            </a:pPr>
            <a:r>
              <a:rPr lang="de-DE" b="1" dirty="0"/>
              <a:t>Sequence of topics </a:t>
            </a:r>
            <a:r>
              <a:rPr lang="de-DE" dirty="0"/>
              <a:t>(follows the full guideline):</a:t>
            </a:r>
          </a:p>
          <a:p>
            <a:pPr marL="0" indent="0">
              <a:buNone/>
            </a:pPr>
            <a:r>
              <a:rPr lang="de-AT" sz="2400" dirty="0"/>
              <a:t>A. EEG BACKGROUND</a:t>
            </a:r>
          </a:p>
          <a:p>
            <a:pPr marL="0" indent="0">
              <a:buNone/>
            </a:pPr>
            <a:r>
              <a:rPr lang="de-AT" sz="2400" dirty="0"/>
              <a:t>B. SPORADIC EPILEPTIFORM DISCHARGES</a:t>
            </a:r>
          </a:p>
          <a:p>
            <a:pPr marL="0" indent="0">
              <a:buNone/>
            </a:pPr>
            <a:r>
              <a:rPr lang="en-US" sz="2400" dirty="0"/>
              <a:t>C. RHYTHMIC AND PERIODIC PATTERNS (RPPs)</a:t>
            </a:r>
          </a:p>
          <a:p>
            <a:pPr marL="0" indent="0">
              <a:buNone/>
            </a:pPr>
            <a:r>
              <a:rPr lang="en-US" sz="2400" b="1" dirty="0"/>
              <a:t>D. ELECTROGRAPHIC AND ELECTROCLINICAL SEIZURES </a:t>
            </a:r>
            <a:r>
              <a:rPr lang="de-AT" sz="2400" b="1" dirty="0"/>
              <a:t>[NEW, 2021]</a:t>
            </a:r>
          </a:p>
          <a:p>
            <a:pPr marL="0" indent="0">
              <a:buNone/>
            </a:pPr>
            <a:r>
              <a:rPr lang="en-US" sz="2400" b="1" dirty="0"/>
              <a:t>E. BRIEF POTENTIALLY ICTAL RHYTHMIC DISCHARGES </a:t>
            </a:r>
            <a:r>
              <a:rPr lang="de-AT" sz="2400" b="1" dirty="0"/>
              <a:t>(BIRDs) [NEW, 2021]</a:t>
            </a:r>
          </a:p>
          <a:p>
            <a:pPr marL="0" indent="0">
              <a:buNone/>
            </a:pPr>
            <a:r>
              <a:rPr lang="de-AT" sz="2400" b="1" dirty="0"/>
              <a:t>F. ICTAL-INTERICTAL CONTINUUM (IIC) [NEW, 2021]</a:t>
            </a:r>
          </a:p>
          <a:p>
            <a:pPr marL="0" indent="0">
              <a:buNone/>
            </a:pPr>
            <a:endParaRPr lang="de-AT" sz="2400" dirty="0">
              <a:highlight>
                <a:srgbClr val="FFFF00"/>
              </a:highlight>
            </a:endParaRPr>
          </a:p>
          <a:p>
            <a:pPr marL="0" indent="0">
              <a:buNone/>
            </a:pPr>
            <a:r>
              <a:rPr lang="de-DE" sz="2400" b="1" dirty="0"/>
              <a:t>Sequence of slides for each topic:</a:t>
            </a:r>
          </a:p>
          <a:p>
            <a:pPr marL="0" indent="0">
              <a:buNone/>
            </a:pPr>
            <a:r>
              <a:rPr lang="de-DE" sz="2400" dirty="0"/>
              <a:t>1. Introductory text plus diagram</a:t>
            </a:r>
          </a:p>
          <a:p>
            <a:pPr marL="0" indent="0">
              <a:buNone/>
            </a:pPr>
            <a:r>
              <a:rPr lang="de-DE" sz="2400" dirty="0"/>
              <a:t>2. EEG example alone with question at the bottom</a:t>
            </a:r>
          </a:p>
          <a:p>
            <a:pPr marL="0" indent="0">
              <a:buNone/>
            </a:pPr>
            <a:r>
              <a:rPr lang="de-DE" sz="2400" dirty="0"/>
              <a:t>3. EEG with explanatory annotations</a:t>
            </a:r>
          </a:p>
          <a:p>
            <a:pPr marL="0" indent="0">
              <a:buNone/>
            </a:pPr>
            <a:r>
              <a:rPr lang="de-DE" sz="2400" dirty="0"/>
              <a:t>4. Summary slide</a:t>
            </a:r>
          </a:p>
          <a:p>
            <a:pPr marL="0" indent="0">
              <a:buNone/>
            </a:pPr>
            <a:endParaRPr lang="de-AT" sz="2400" dirty="0">
              <a:highlight>
                <a:srgbClr val="FFFF00"/>
              </a:highlight>
            </a:endParaRPr>
          </a:p>
        </p:txBody>
      </p:sp>
      <p:pic>
        <p:nvPicPr>
          <p:cNvPr id="6" name="Picture 5">
            <a:extLst>
              <a:ext uri="{FF2B5EF4-FFF2-40B4-BE49-F238E27FC236}">
                <a16:creationId xmlns:a16="http://schemas.microsoft.com/office/drawing/2014/main" id="{6DC1672E-D1A7-4F8D-8355-DC3BE0F04ACF}"/>
              </a:ext>
            </a:extLst>
          </p:cNvPr>
          <p:cNvPicPr>
            <a:picLocks noChangeAspect="1"/>
          </p:cNvPicPr>
          <p:nvPr/>
        </p:nvPicPr>
        <p:blipFill rotWithShape="1">
          <a:blip r:embed="rId3"/>
          <a:srcRect t="12714" r="-1" b="-1"/>
          <a:stretch/>
        </p:blipFill>
        <p:spPr>
          <a:xfrm>
            <a:off x="21" y="10"/>
            <a:ext cx="1481050" cy="6857990"/>
          </a:xfrm>
          <a:prstGeom prst="rect">
            <a:avLst/>
          </a:prstGeom>
          <a:effectLst/>
        </p:spPr>
      </p:pic>
      <p:pic>
        <p:nvPicPr>
          <p:cNvPr id="7" name="Picture 6" descr="A picture containing diagram&#10;&#10;Description automatically generated">
            <a:extLst>
              <a:ext uri="{FF2B5EF4-FFF2-40B4-BE49-F238E27FC236}">
                <a16:creationId xmlns:a16="http://schemas.microsoft.com/office/drawing/2014/main" id="{7EF1EC13-FA7D-42DB-AC11-D0691160A6B6}"/>
              </a:ext>
            </a:extLst>
          </p:cNvPr>
          <p:cNvPicPr>
            <a:picLocks noChangeAspect="1"/>
          </p:cNvPicPr>
          <p:nvPr/>
        </p:nvPicPr>
        <p:blipFill>
          <a:blip r:embed="rId4" cstate="print">
            <a:alphaModFix amt="81000"/>
            <a:extLst>
              <a:ext uri="{28A0092B-C50C-407E-A947-70E740481C1C}">
                <a14:useLocalDpi xmlns:a14="http://schemas.microsoft.com/office/drawing/2010/main" val="0"/>
              </a:ext>
            </a:extLst>
          </a:blip>
          <a:stretch>
            <a:fillRect/>
          </a:stretch>
        </p:blipFill>
        <p:spPr>
          <a:xfrm>
            <a:off x="0" y="2"/>
            <a:ext cx="1481050" cy="1544980"/>
          </a:xfrm>
          <a:prstGeom prst="rect">
            <a:avLst/>
          </a:prstGeom>
        </p:spPr>
      </p:pic>
    </p:spTree>
    <p:extLst>
      <p:ext uri="{BB962C8B-B14F-4D97-AF65-F5344CB8AC3E}">
        <p14:creationId xmlns:p14="http://schemas.microsoft.com/office/powerpoint/2010/main" val="276220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rotWithShape="1">
          <a:blip r:embed="rId2"/>
          <a:srcRect t="26136"/>
          <a:stretch/>
        </p:blipFill>
        <p:spPr>
          <a:xfrm>
            <a:off x="1710410" y="2191608"/>
            <a:ext cx="8897657" cy="4437792"/>
          </a:xfrm>
          <a:prstGeom prst="rect">
            <a:avLst/>
          </a:prstGeom>
        </p:spPr>
      </p:pic>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ICTAL-INTERICTAL CONTINUUM (IIC)</a:t>
            </a:r>
          </a:p>
        </p:txBody>
      </p:sp>
      <p:sp>
        <p:nvSpPr>
          <p:cNvPr id="9" name="Textfeld 8"/>
          <p:cNvSpPr txBox="1"/>
          <p:nvPr/>
        </p:nvSpPr>
        <p:spPr>
          <a:xfrm>
            <a:off x="5200401" y="1641252"/>
            <a:ext cx="1928781" cy="338554"/>
          </a:xfrm>
          <a:prstGeom prst="rect">
            <a:avLst/>
          </a:prstGeom>
          <a:noFill/>
          <a:ln>
            <a:solidFill>
              <a:schemeClr val="tx1"/>
            </a:solidFill>
          </a:ln>
        </p:spPr>
        <p:txBody>
          <a:bodyPr wrap="square" rtlCol="0">
            <a:spAutoFit/>
          </a:bodyPr>
          <a:lstStyle/>
          <a:p>
            <a:pPr algn="ctr"/>
            <a:r>
              <a:rPr lang="en-US" sz="1600" dirty="0">
                <a:ea typeface="Times New Roman" panose="02020603050405020304" pitchFamily="18" charset="0"/>
              </a:rPr>
              <a:t>PLUS-MODIFIER</a:t>
            </a:r>
            <a:endParaRPr lang="de-AT" sz="1600" dirty="0"/>
          </a:p>
        </p:txBody>
      </p:sp>
      <p:sp>
        <p:nvSpPr>
          <p:cNvPr id="10" name="Textfeld 9"/>
          <p:cNvSpPr txBox="1"/>
          <p:nvPr/>
        </p:nvSpPr>
        <p:spPr>
          <a:xfrm>
            <a:off x="921409" y="783119"/>
            <a:ext cx="10486766" cy="646331"/>
          </a:xfrm>
          <a:prstGeom prst="rect">
            <a:avLst/>
          </a:prstGeom>
          <a:noFill/>
          <a:ln>
            <a:solidFill>
              <a:schemeClr val="tx1"/>
            </a:solidFill>
          </a:ln>
        </p:spPr>
        <p:txBody>
          <a:bodyPr wrap="square" rtlCol="0">
            <a:spAutoFit/>
          </a:bodyPr>
          <a:lstStyle/>
          <a:p>
            <a:r>
              <a:rPr lang="en-US" dirty="0"/>
              <a:t>C. Any lateralized RDA (LRDA, BIRDA, UIRDA, MfRDA) averaging &gt;1 Hz for ≥10 s (at least 10 waves in 10 s) with a </a:t>
            </a:r>
            <a:r>
              <a:rPr lang="en-US" u="sng" dirty="0"/>
              <a:t>plus modifier</a:t>
            </a:r>
            <a:r>
              <a:rPr lang="en-US" dirty="0"/>
              <a:t> or fluctuation. </a:t>
            </a:r>
            <a:endParaRPr lang="de-AT" dirty="0"/>
          </a:p>
        </p:txBody>
      </p:sp>
      <p:sp>
        <p:nvSpPr>
          <p:cNvPr id="7" name="TextBox 6">
            <a:extLst>
              <a:ext uri="{FF2B5EF4-FFF2-40B4-BE49-F238E27FC236}">
                <a16:creationId xmlns:a16="http://schemas.microsoft.com/office/drawing/2014/main" id="{5CDAB20E-E248-478B-8250-29F89970D29A}"/>
              </a:ext>
            </a:extLst>
          </p:cNvPr>
          <p:cNvSpPr txBox="1"/>
          <p:nvPr/>
        </p:nvSpPr>
        <p:spPr>
          <a:xfrm>
            <a:off x="10632671" y="6091191"/>
            <a:ext cx="1551008" cy="584775"/>
          </a:xfrm>
          <a:prstGeom prst="rect">
            <a:avLst/>
          </a:prstGeom>
          <a:noFill/>
        </p:spPr>
        <p:txBody>
          <a:bodyPr wrap="square" rtlCol="0">
            <a:spAutoFit/>
          </a:bodyPr>
          <a:lstStyle/>
          <a:p>
            <a:r>
              <a:rPr lang="en-US" sz="3200" b="1" dirty="0"/>
              <a:t>OR… </a:t>
            </a:r>
            <a:endParaRPr lang="en-AU" sz="3200" b="1" dirty="0"/>
          </a:p>
        </p:txBody>
      </p:sp>
    </p:spTree>
    <p:extLst>
      <p:ext uri="{BB962C8B-B14F-4D97-AF65-F5344CB8AC3E}">
        <p14:creationId xmlns:p14="http://schemas.microsoft.com/office/powerpoint/2010/main" val="2215694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ICTAL-INTERICTAL CONTINUUM (IIC)</a:t>
            </a:r>
          </a:p>
        </p:txBody>
      </p:sp>
      <p:sp>
        <p:nvSpPr>
          <p:cNvPr id="8" name="Textfeld 7"/>
          <p:cNvSpPr txBox="1"/>
          <p:nvPr/>
        </p:nvSpPr>
        <p:spPr>
          <a:xfrm>
            <a:off x="5042167" y="1968970"/>
            <a:ext cx="1928781" cy="400110"/>
          </a:xfrm>
          <a:prstGeom prst="rect">
            <a:avLst/>
          </a:prstGeom>
          <a:noFill/>
          <a:ln>
            <a:solidFill>
              <a:schemeClr val="tx1"/>
            </a:solidFill>
          </a:ln>
        </p:spPr>
        <p:txBody>
          <a:bodyPr wrap="square" rtlCol="0">
            <a:spAutoFit/>
          </a:bodyPr>
          <a:lstStyle/>
          <a:p>
            <a:pPr algn="ctr"/>
            <a:r>
              <a:rPr lang="en-US" sz="2000" dirty="0">
                <a:ea typeface="Times New Roman" panose="02020603050405020304" pitchFamily="18" charset="0"/>
              </a:rPr>
              <a:t>Fluctuation</a:t>
            </a:r>
            <a:endParaRPr lang="de-AT" sz="2000" dirty="0"/>
          </a:p>
        </p:txBody>
      </p:sp>
      <p:sp>
        <p:nvSpPr>
          <p:cNvPr id="11" name="Textfeld 10"/>
          <p:cNvSpPr txBox="1"/>
          <p:nvPr/>
        </p:nvSpPr>
        <p:spPr>
          <a:xfrm>
            <a:off x="790607" y="818986"/>
            <a:ext cx="10431902" cy="646331"/>
          </a:xfrm>
          <a:prstGeom prst="rect">
            <a:avLst/>
          </a:prstGeom>
          <a:noFill/>
          <a:ln>
            <a:solidFill>
              <a:schemeClr val="tx1"/>
            </a:solidFill>
          </a:ln>
        </p:spPr>
        <p:txBody>
          <a:bodyPr wrap="square" rtlCol="0">
            <a:spAutoFit/>
          </a:bodyPr>
          <a:lstStyle/>
          <a:p>
            <a:r>
              <a:rPr lang="en-US" dirty="0"/>
              <a:t>C. Any lateralized RDA (LRDA, BIRDA, UIRDA, MfRDA) averaging &gt;1 Hz for ≥10 s (at least 10 waves in 10 s) with a plus modifier or </a:t>
            </a:r>
            <a:r>
              <a:rPr lang="en-US" u="sng" dirty="0"/>
              <a:t>fluctuation</a:t>
            </a:r>
            <a:r>
              <a:rPr lang="en-US" dirty="0"/>
              <a:t>. </a:t>
            </a:r>
            <a:endParaRPr lang="de-AT" dirty="0"/>
          </a:p>
        </p:txBody>
      </p:sp>
      <p:pic>
        <p:nvPicPr>
          <p:cNvPr id="6" name="Inhaltsplatzhalter 5"/>
          <p:cNvPicPr>
            <a:picLocks noGrp="1" noChangeAspect="1"/>
          </p:cNvPicPr>
          <p:nvPr>
            <p:ph idx="1"/>
          </p:nvPr>
        </p:nvPicPr>
        <p:blipFill>
          <a:blip r:embed="rId2"/>
          <a:stretch>
            <a:fillRect/>
          </a:stretch>
        </p:blipFill>
        <p:spPr>
          <a:xfrm>
            <a:off x="446240" y="2993739"/>
            <a:ext cx="11437104" cy="1733709"/>
          </a:xfrm>
          <a:prstGeom prst="rect">
            <a:avLst/>
          </a:prstGeom>
        </p:spPr>
      </p:pic>
    </p:spTree>
    <p:extLst>
      <p:ext uri="{BB962C8B-B14F-4D97-AF65-F5344CB8AC3E}">
        <p14:creationId xmlns:p14="http://schemas.microsoft.com/office/powerpoint/2010/main" val="140890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idx="1"/>
          </p:nvPr>
        </p:nvPicPr>
        <p:blipFill>
          <a:blip r:embed="rId3"/>
          <a:stretch>
            <a:fillRect/>
          </a:stretch>
        </p:blipFill>
        <p:spPr>
          <a:xfrm>
            <a:off x="188861" y="0"/>
            <a:ext cx="11721054" cy="6081823"/>
          </a:xfrm>
          <a:prstGeom prst="rect">
            <a:avLst/>
          </a:prstGeom>
        </p:spPr>
      </p:pic>
      <p:sp>
        <p:nvSpPr>
          <p:cNvPr id="16" name="Text Box 27"/>
          <p:cNvSpPr txBox="1">
            <a:spLocks noChangeArrowheads="1"/>
          </p:cNvSpPr>
          <p:nvPr/>
        </p:nvSpPr>
        <p:spPr bwMode="auto">
          <a:xfrm>
            <a:off x="539789" y="6222258"/>
            <a:ext cx="4585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dirty="0"/>
              <a:t>What pattern is this?</a:t>
            </a:r>
          </a:p>
        </p:txBody>
      </p:sp>
      <p:sp>
        <p:nvSpPr>
          <p:cNvPr id="17" name="Textfeld 16"/>
          <p:cNvSpPr txBox="1"/>
          <p:nvPr/>
        </p:nvSpPr>
        <p:spPr>
          <a:xfrm>
            <a:off x="9607317" y="6404713"/>
            <a:ext cx="2495253" cy="461665"/>
          </a:xfrm>
          <a:prstGeom prst="rect">
            <a:avLst/>
          </a:prstGeom>
          <a:noFill/>
        </p:spPr>
        <p:txBody>
          <a:bodyPr wrap="square" rtlCol="0">
            <a:spAutoFit/>
          </a:bodyPr>
          <a:lstStyle/>
          <a:p>
            <a:pPr algn="r"/>
            <a:r>
              <a:rPr lang="de-DE" sz="2400" b="1" dirty="0"/>
              <a:t>Part 1 of 3</a:t>
            </a:r>
            <a:endParaRPr lang="de-AT" sz="2400" b="1" dirty="0"/>
          </a:p>
        </p:txBody>
      </p:sp>
    </p:spTree>
    <p:extLst>
      <p:ext uri="{BB962C8B-B14F-4D97-AF65-F5344CB8AC3E}">
        <p14:creationId xmlns:p14="http://schemas.microsoft.com/office/powerpoint/2010/main" val="3349809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idx="1"/>
          </p:nvPr>
        </p:nvPicPr>
        <p:blipFill>
          <a:blip r:embed="rId3"/>
          <a:stretch>
            <a:fillRect/>
          </a:stretch>
        </p:blipFill>
        <p:spPr>
          <a:xfrm>
            <a:off x="188861" y="0"/>
            <a:ext cx="11721054" cy="6081823"/>
          </a:xfrm>
          <a:prstGeom prst="rect">
            <a:avLst/>
          </a:prstGeom>
        </p:spPr>
      </p:pic>
      <p:sp>
        <p:nvSpPr>
          <p:cNvPr id="15" name="Textfeld 14"/>
          <p:cNvSpPr txBox="1"/>
          <p:nvPr/>
        </p:nvSpPr>
        <p:spPr>
          <a:xfrm>
            <a:off x="9607317" y="6404713"/>
            <a:ext cx="2495253" cy="461665"/>
          </a:xfrm>
          <a:prstGeom prst="rect">
            <a:avLst/>
          </a:prstGeom>
          <a:noFill/>
        </p:spPr>
        <p:txBody>
          <a:bodyPr wrap="square" rtlCol="0">
            <a:spAutoFit/>
          </a:bodyPr>
          <a:lstStyle/>
          <a:p>
            <a:pPr algn="r"/>
            <a:r>
              <a:rPr lang="de-DE" sz="2400" b="1" dirty="0"/>
              <a:t>Part 1 of 3</a:t>
            </a:r>
            <a:endParaRPr lang="de-AT" sz="2400" b="1" dirty="0"/>
          </a:p>
        </p:txBody>
      </p:sp>
      <p:sp>
        <p:nvSpPr>
          <p:cNvPr id="9" name="Textfeld 8"/>
          <p:cNvSpPr txBox="1"/>
          <p:nvPr/>
        </p:nvSpPr>
        <p:spPr>
          <a:xfrm>
            <a:off x="89430" y="6084122"/>
            <a:ext cx="8739635" cy="461665"/>
          </a:xfrm>
          <a:prstGeom prst="rect">
            <a:avLst/>
          </a:prstGeom>
          <a:solidFill>
            <a:schemeClr val="bg1"/>
          </a:solidFill>
        </p:spPr>
        <p:txBody>
          <a:bodyPr wrap="square" rtlCol="0">
            <a:spAutoFit/>
          </a:bodyPr>
          <a:lstStyle/>
          <a:p>
            <a:r>
              <a:rPr lang="de-DE" sz="2400" dirty="0"/>
              <a:t>Generalized Periodic Discharges (GPDs), 1.0 Hz, no plus; not on IIC.  </a:t>
            </a:r>
            <a:endParaRPr lang="de-DE" sz="2000" dirty="0"/>
          </a:p>
        </p:txBody>
      </p:sp>
      <p:sp>
        <p:nvSpPr>
          <p:cNvPr id="17" name="Textfeld 16"/>
          <p:cNvSpPr txBox="1"/>
          <p:nvPr/>
        </p:nvSpPr>
        <p:spPr>
          <a:xfrm>
            <a:off x="1383957" y="1312358"/>
            <a:ext cx="6746790" cy="307777"/>
          </a:xfrm>
          <a:prstGeom prst="rect">
            <a:avLst/>
          </a:prstGeom>
          <a:solidFill>
            <a:schemeClr val="bg1">
              <a:alpha val="53000"/>
            </a:schemeClr>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1 Hz</a:t>
            </a:r>
            <a:endParaRPr lang="de-AT" sz="1400" dirty="0">
              <a:solidFill>
                <a:schemeClr val="accent1">
                  <a:lumMod val="75000"/>
                </a:schemeClr>
              </a:solidFill>
            </a:endParaRPr>
          </a:p>
        </p:txBody>
      </p:sp>
    </p:spTree>
    <p:extLst>
      <p:ext uri="{BB962C8B-B14F-4D97-AF65-F5344CB8AC3E}">
        <p14:creationId xmlns:p14="http://schemas.microsoft.com/office/powerpoint/2010/main" val="2111504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idx="1"/>
          </p:nvPr>
        </p:nvPicPr>
        <p:blipFill>
          <a:blip r:embed="rId3"/>
          <a:stretch>
            <a:fillRect/>
          </a:stretch>
        </p:blipFill>
        <p:spPr>
          <a:xfrm>
            <a:off x="116959" y="0"/>
            <a:ext cx="11914749" cy="6049144"/>
          </a:xfrm>
          <a:prstGeom prst="rect">
            <a:avLst/>
          </a:prstGeom>
        </p:spPr>
      </p:pic>
      <p:sp>
        <p:nvSpPr>
          <p:cNvPr id="10" name="Textfeld 9"/>
          <p:cNvSpPr txBox="1"/>
          <p:nvPr/>
        </p:nvSpPr>
        <p:spPr>
          <a:xfrm>
            <a:off x="9536455" y="6263100"/>
            <a:ext cx="2495253" cy="461665"/>
          </a:xfrm>
          <a:prstGeom prst="rect">
            <a:avLst/>
          </a:prstGeom>
          <a:noFill/>
        </p:spPr>
        <p:txBody>
          <a:bodyPr wrap="square" rtlCol="0">
            <a:spAutoFit/>
          </a:bodyPr>
          <a:lstStyle/>
          <a:p>
            <a:pPr algn="r"/>
            <a:r>
              <a:rPr lang="de-DE" sz="2400" b="1" dirty="0"/>
              <a:t>Part 2 of 3</a:t>
            </a:r>
            <a:endParaRPr lang="de-AT" sz="2400" b="1" dirty="0"/>
          </a:p>
        </p:txBody>
      </p:sp>
      <p:sp>
        <p:nvSpPr>
          <p:cNvPr id="15" name="Text Box 27"/>
          <p:cNvSpPr txBox="1">
            <a:spLocks noChangeArrowheads="1"/>
          </p:cNvSpPr>
          <p:nvPr/>
        </p:nvSpPr>
        <p:spPr bwMode="auto">
          <a:xfrm>
            <a:off x="264584" y="6263100"/>
            <a:ext cx="6874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dirty="0"/>
              <a:t>How has the EEG changed compared to the prior page?</a:t>
            </a:r>
          </a:p>
        </p:txBody>
      </p:sp>
    </p:spTree>
    <p:extLst>
      <p:ext uri="{BB962C8B-B14F-4D97-AF65-F5344CB8AC3E}">
        <p14:creationId xmlns:p14="http://schemas.microsoft.com/office/powerpoint/2010/main" val="271540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1" y="6493933"/>
            <a:ext cx="529167" cy="364067"/>
          </a:xfrm>
        </p:spPr>
        <p:txBody>
          <a:bodyPr/>
          <a:lstStyle/>
          <a:p>
            <a:fld id="{6E67549D-2F7D-4768-A2A7-30C380A2B649}" type="slidenum">
              <a:rPr lang="en-GB" smtClean="0"/>
              <a:t>35</a:t>
            </a:fld>
            <a:endParaRPr lang="en-GB" dirty="0"/>
          </a:p>
        </p:txBody>
      </p:sp>
      <p:pic>
        <p:nvPicPr>
          <p:cNvPr id="9" name="Inhaltsplatzhalter 8"/>
          <p:cNvPicPr>
            <a:picLocks noGrp="1" noChangeAspect="1"/>
          </p:cNvPicPr>
          <p:nvPr>
            <p:ph idx="1"/>
          </p:nvPr>
        </p:nvPicPr>
        <p:blipFill>
          <a:blip r:embed="rId3"/>
          <a:stretch>
            <a:fillRect/>
          </a:stretch>
        </p:blipFill>
        <p:spPr>
          <a:xfrm>
            <a:off x="116959" y="0"/>
            <a:ext cx="11914749" cy="6049144"/>
          </a:xfrm>
          <a:prstGeom prst="rect">
            <a:avLst/>
          </a:prstGeom>
        </p:spPr>
      </p:pic>
      <p:sp>
        <p:nvSpPr>
          <p:cNvPr id="10" name="Textfeld 9"/>
          <p:cNvSpPr txBox="1"/>
          <p:nvPr/>
        </p:nvSpPr>
        <p:spPr>
          <a:xfrm>
            <a:off x="9531230" y="6263100"/>
            <a:ext cx="2495253" cy="461665"/>
          </a:xfrm>
          <a:prstGeom prst="rect">
            <a:avLst/>
          </a:prstGeom>
          <a:noFill/>
        </p:spPr>
        <p:txBody>
          <a:bodyPr wrap="square" rtlCol="0">
            <a:spAutoFit/>
          </a:bodyPr>
          <a:lstStyle/>
          <a:p>
            <a:pPr algn="r"/>
            <a:r>
              <a:rPr lang="de-DE" sz="2400" b="1" dirty="0"/>
              <a:t>Part 2 of 3</a:t>
            </a:r>
            <a:endParaRPr lang="de-AT" sz="2400" b="1" dirty="0"/>
          </a:p>
        </p:txBody>
      </p:sp>
      <p:sp>
        <p:nvSpPr>
          <p:cNvPr id="13" name="Textfeld 12"/>
          <p:cNvSpPr txBox="1"/>
          <p:nvPr/>
        </p:nvSpPr>
        <p:spPr>
          <a:xfrm>
            <a:off x="156009" y="6066159"/>
            <a:ext cx="10359591" cy="677108"/>
          </a:xfrm>
          <a:prstGeom prst="rect">
            <a:avLst/>
          </a:prstGeom>
          <a:solidFill>
            <a:schemeClr val="bg1"/>
          </a:solidFill>
        </p:spPr>
        <p:txBody>
          <a:bodyPr wrap="square" rtlCol="0">
            <a:spAutoFit/>
          </a:bodyPr>
          <a:lstStyle/>
          <a:p>
            <a:r>
              <a:rPr lang="de-DE" sz="2400" dirty="0"/>
              <a:t>Generalized Periodic discharges with fluctuating frequency: fluctuating GPDs (IIC)</a:t>
            </a:r>
            <a:endParaRPr lang="de-DE" sz="2000" dirty="0"/>
          </a:p>
          <a:p>
            <a:r>
              <a:rPr lang="de-DE" sz="1400" dirty="0"/>
              <a:t>(fluctuating between 1 Hz </a:t>
            </a:r>
            <a:r>
              <a:rPr lang="de-DE" sz="1400" dirty="0">
                <a:sym typeface="Wingdings" panose="05000000000000000000" pitchFamily="2" charset="2"/>
              </a:rPr>
              <a:t> 1.5  1  1.5 Hz: now qualifying as a pattern on the Ictal-Interictal-Continuum [IIC]</a:t>
            </a:r>
            <a:r>
              <a:rPr lang="de-DE" sz="1400" dirty="0"/>
              <a:t>)</a:t>
            </a:r>
            <a:endParaRPr lang="de-AT" sz="1400" dirty="0"/>
          </a:p>
        </p:txBody>
      </p:sp>
      <p:sp>
        <p:nvSpPr>
          <p:cNvPr id="16" name="Textfeld 15"/>
          <p:cNvSpPr txBox="1"/>
          <p:nvPr/>
        </p:nvSpPr>
        <p:spPr>
          <a:xfrm>
            <a:off x="6802746" y="1312358"/>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1 Hz</a:t>
            </a:r>
            <a:endParaRPr lang="de-AT" sz="1400" dirty="0">
              <a:solidFill>
                <a:schemeClr val="accent1">
                  <a:lumMod val="75000"/>
                </a:schemeClr>
              </a:solidFill>
            </a:endParaRPr>
          </a:p>
        </p:txBody>
      </p:sp>
      <p:sp>
        <p:nvSpPr>
          <p:cNvPr id="17" name="Textfeld 16"/>
          <p:cNvSpPr txBox="1"/>
          <p:nvPr/>
        </p:nvSpPr>
        <p:spPr>
          <a:xfrm>
            <a:off x="845288" y="1312359"/>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1.5 Hz</a:t>
            </a:r>
            <a:endParaRPr lang="de-AT" sz="1400" dirty="0">
              <a:solidFill>
                <a:schemeClr val="accent1">
                  <a:lumMod val="75000"/>
                </a:schemeClr>
              </a:solidFill>
            </a:endParaRPr>
          </a:p>
        </p:txBody>
      </p:sp>
      <p:sp>
        <p:nvSpPr>
          <p:cNvPr id="18" name="Textfeld 17"/>
          <p:cNvSpPr txBox="1"/>
          <p:nvPr/>
        </p:nvSpPr>
        <p:spPr>
          <a:xfrm>
            <a:off x="9536455" y="1312358"/>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1.5 Hz</a:t>
            </a:r>
            <a:endParaRPr lang="de-AT" sz="1400" dirty="0">
              <a:solidFill>
                <a:schemeClr val="accent1">
                  <a:lumMod val="75000"/>
                </a:schemeClr>
              </a:solidFill>
            </a:endParaRPr>
          </a:p>
        </p:txBody>
      </p:sp>
    </p:spTree>
    <p:extLst>
      <p:ext uri="{BB962C8B-B14F-4D97-AF65-F5344CB8AC3E}">
        <p14:creationId xmlns:p14="http://schemas.microsoft.com/office/powerpoint/2010/main" val="193610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9649847" y="2748952"/>
            <a:ext cx="2495253" cy="461665"/>
          </a:xfrm>
          <a:prstGeom prst="rect">
            <a:avLst/>
          </a:prstGeom>
          <a:noFill/>
        </p:spPr>
        <p:txBody>
          <a:bodyPr wrap="square" rtlCol="0">
            <a:spAutoFit/>
          </a:bodyPr>
          <a:lstStyle/>
          <a:p>
            <a:pPr algn="r"/>
            <a:r>
              <a:rPr lang="de-DE" sz="2400" b="1" dirty="0"/>
              <a:t>Part 3 of 4</a:t>
            </a:r>
            <a:endParaRPr lang="de-AT" sz="2400" b="1" dirty="0"/>
          </a:p>
        </p:txBody>
      </p:sp>
      <p:pic>
        <p:nvPicPr>
          <p:cNvPr id="15" name="Inhaltsplatzhalter 2"/>
          <p:cNvPicPr>
            <a:picLocks noChangeAspect="1"/>
          </p:cNvPicPr>
          <p:nvPr/>
        </p:nvPicPr>
        <p:blipFill>
          <a:blip r:embed="rId3"/>
          <a:stretch>
            <a:fillRect/>
          </a:stretch>
        </p:blipFill>
        <p:spPr>
          <a:xfrm>
            <a:off x="148309" y="0"/>
            <a:ext cx="11895382" cy="6188766"/>
          </a:xfrm>
          <a:prstGeom prst="rect">
            <a:avLst/>
          </a:prstGeom>
        </p:spPr>
      </p:pic>
      <p:sp>
        <p:nvSpPr>
          <p:cNvPr id="9" name="Textfeld 8"/>
          <p:cNvSpPr txBox="1"/>
          <p:nvPr/>
        </p:nvSpPr>
        <p:spPr>
          <a:xfrm>
            <a:off x="9607317" y="6404713"/>
            <a:ext cx="2495253" cy="461665"/>
          </a:xfrm>
          <a:prstGeom prst="rect">
            <a:avLst/>
          </a:prstGeom>
          <a:noFill/>
        </p:spPr>
        <p:txBody>
          <a:bodyPr wrap="square" rtlCol="0">
            <a:spAutoFit/>
          </a:bodyPr>
          <a:lstStyle/>
          <a:p>
            <a:pPr algn="r"/>
            <a:r>
              <a:rPr lang="de-DE" sz="2400" b="1" dirty="0"/>
              <a:t>Part 3 of 3</a:t>
            </a:r>
            <a:endParaRPr lang="de-AT" sz="2400" b="1" dirty="0"/>
          </a:p>
        </p:txBody>
      </p:sp>
      <p:sp>
        <p:nvSpPr>
          <p:cNvPr id="16" name="Text Box 27">
            <a:extLst>
              <a:ext uri="{FF2B5EF4-FFF2-40B4-BE49-F238E27FC236}">
                <a16:creationId xmlns:a16="http://schemas.microsoft.com/office/drawing/2014/main" id="{C7B6DA6D-176C-487D-B1F2-F2528FFF97F7}"/>
              </a:ext>
            </a:extLst>
          </p:cNvPr>
          <p:cNvSpPr txBox="1">
            <a:spLocks noChangeArrowheads="1"/>
          </p:cNvSpPr>
          <p:nvPr/>
        </p:nvSpPr>
        <p:spPr bwMode="auto">
          <a:xfrm>
            <a:off x="89430" y="6296762"/>
            <a:ext cx="6874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dirty="0"/>
              <a:t>How has the EEG changed compared to the prior 2 pages?</a:t>
            </a:r>
          </a:p>
        </p:txBody>
      </p:sp>
    </p:spTree>
    <p:extLst>
      <p:ext uri="{BB962C8B-B14F-4D97-AF65-F5344CB8AC3E}">
        <p14:creationId xmlns:p14="http://schemas.microsoft.com/office/powerpoint/2010/main" val="3048881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2"/>
          <p:cNvPicPr>
            <a:picLocks noChangeAspect="1"/>
          </p:cNvPicPr>
          <p:nvPr/>
        </p:nvPicPr>
        <p:blipFill>
          <a:blip r:embed="rId3"/>
          <a:stretch>
            <a:fillRect/>
          </a:stretch>
        </p:blipFill>
        <p:spPr>
          <a:xfrm>
            <a:off x="160421" y="-88431"/>
            <a:ext cx="11895382" cy="6188766"/>
          </a:xfrm>
          <a:prstGeom prst="rect">
            <a:avLst/>
          </a:prstGeom>
        </p:spPr>
      </p:pic>
      <p:sp>
        <p:nvSpPr>
          <p:cNvPr id="10" name="Textfeld 9"/>
          <p:cNvSpPr txBox="1"/>
          <p:nvPr/>
        </p:nvSpPr>
        <p:spPr>
          <a:xfrm>
            <a:off x="118768" y="5601381"/>
            <a:ext cx="12148126" cy="892552"/>
          </a:xfrm>
          <a:prstGeom prst="rect">
            <a:avLst/>
          </a:prstGeom>
          <a:solidFill>
            <a:schemeClr val="bg1"/>
          </a:solidFill>
        </p:spPr>
        <p:txBody>
          <a:bodyPr wrap="square" rtlCol="0">
            <a:spAutoFit/>
          </a:bodyPr>
          <a:lstStyle/>
          <a:p>
            <a:r>
              <a:rPr lang="de-DE" sz="2400" dirty="0"/>
              <a:t>GPDs with fluctuating frequency and rhythmic activity; fluctuating GPDs</a:t>
            </a:r>
            <a:r>
              <a:rPr lang="de-DE" sz="2400" b="1" dirty="0"/>
              <a:t>+R</a:t>
            </a:r>
            <a:r>
              <a:rPr lang="de-DE" sz="2400" dirty="0"/>
              <a:t> (IIC) </a:t>
            </a:r>
          </a:p>
          <a:p>
            <a:r>
              <a:rPr lang="de-DE" sz="1400" dirty="0"/>
              <a:t>(1.5 Hz </a:t>
            </a:r>
            <a:r>
              <a:rPr lang="de-DE" sz="1400" dirty="0">
                <a:sym typeface="Wingdings" panose="05000000000000000000" pitchFamily="2" charset="2"/>
              </a:rPr>
              <a:t> 2  1.5  2 Hz, superimposed </a:t>
            </a:r>
            <a:r>
              <a:rPr lang="de-DE" sz="1400" dirty="0"/>
              <a:t>rhythmic delta activity </a:t>
            </a:r>
            <a:r>
              <a:rPr lang="de-DE" sz="1400" dirty="0">
                <a:sym typeface="Wingdings" panose="05000000000000000000" pitchFamily="2" charset="2"/>
              </a:rPr>
              <a:t> +R;  S</a:t>
            </a:r>
            <a:r>
              <a:rPr lang="de-DE" sz="1400" dirty="0"/>
              <a:t>till not definitely ictal, but much closer than the prior page and the page before that; and much more likely to be contributing to symptoms/onging neuronal injury).</a:t>
            </a:r>
            <a:endParaRPr lang="de-AT" sz="1400" dirty="0"/>
          </a:p>
        </p:txBody>
      </p:sp>
      <p:sp>
        <p:nvSpPr>
          <p:cNvPr id="16" name="Textfeld 15"/>
          <p:cNvSpPr txBox="1"/>
          <p:nvPr/>
        </p:nvSpPr>
        <p:spPr>
          <a:xfrm>
            <a:off x="329860" y="1144240"/>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1.5 Hz</a:t>
            </a:r>
            <a:endParaRPr lang="de-AT" sz="1400" dirty="0">
              <a:solidFill>
                <a:schemeClr val="accent1">
                  <a:lumMod val="75000"/>
                </a:schemeClr>
              </a:solidFill>
            </a:endParaRPr>
          </a:p>
        </p:txBody>
      </p:sp>
      <p:sp>
        <p:nvSpPr>
          <p:cNvPr id="17" name="Textfeld 16"/>
          <p:cNvSpPr txBox="1"/>
          <p:nvPr/>
        </p:nvSpPr>
        <p:spPr>
          <a:xfrm>
            <a:off x="2529720" y="1144239"/>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2 Hz</a:t>
            </a:r>
            <a:endParaRPr lang="de-AT" sz="1400" dirty="0">
              <a:solidFill>
                <a:schemeClr val="accent1">
                  <a:lumMod val="75000"/>
                </a:schemeClr>
              </a:solidFill>
            </a:endParaRPr>
          </a:p>
        </p:txBody>
      </p:sp>
      <p:sp>
        <p:nvSpPr>
          <p:cNvPr id="18" name="Textfeld 17"/>
          <p:cNvSpPr txBox="1"/>
          <p:nvPr/>
        </p:nvSpPr>
        <p:spPr>
          <a:xfrm>
            <a:off x="7292761" y="1144238"/>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1.5 Hz</a:t>
            </a:r>
            <a:endParaRPr lang="de-AT" sz="1400" dirty="0">
              <a:solidFill>
                <a:schemeClr val="accent1">
                  <a:lumMod val="75000"/>
                </a:schemeClr>
              </a:solidFill>
            </a:endParaRPr>
          </a:p>
        </p:txBody>
      </p:sp>
      <p:sp>
        <p:nvSpPr>
          <p:cNvPr id="19" name="Textfeld 18"/>
          <p:cNvSpPr txBox="1"/>
          <p:nvPr/>
        </p:nvSpPr>
        <p:spPr>
          <a:xfrm>
            <a:off x="9901068" y="1144238"/>
            <a:ext cx="1531940" cy="307777"/>
          </a:xfrm>
          <a:prstGeom prst="rect">
            <a:avLst/>
          </a:prstGeom>
          <a:solidFill>
            <a:schemeClr val="bg1"/>
          </a:solidFill>
          <a:ln>
            <a:solidFill>
              <a:schemeClr val="accent1">
                <a:lumMod val="75000"/>
              </a:schemeClr>
            </a:solidFill>
          </a:ln>
        </p:spPr>
        <p:txBody>
          <a:bodyPr wrap="square" rtlCol="0">
            <a:spAutoFit/>
          </a:bodyPr>
          <a:lstStyle/>
          <a:p>
            <a:pPr algn="ctr"/>
            <a:r>
              <a:rPr lang="de-DE" sz="1400" dirty="0">
                <a:solidFill>
                  <a:schemeClr val="accent1">
                    <a:lumMod val="75000"/>
                  </a:schemeClr>
                </a:solidFill>
              </a:rPr>
              <a:t>2 Hz</a:t>
            </a:r>
            <a:endParaRPr lang="de-AT" sz="1400" dirty="0">
              <a:solidFill>
                <a:schemeClr val="accent1">
                  <a:lumMod val="75000"/>
                </a:schemeClr>
              </a:solidFill>
            </a:endParaRPr>
          </a:p>
        </p:txBody>
      </p:sp>
      <p:sp>
        <p:nvSpPr>
          <p:cNvPr id="2" name="Rechteck 1"/>
          <p:cNvSpPr/>
          <p:nvPr/>
        </p:nvSpPr>
        <p:spPr>
          <a:xfrm>
            <a:off x="329860" y="1452015"/>
            <a:ext cx="11725943" cy="52148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1" name="Rechteck 20"/>
          <p:cNvSpPr/>
          <p:nvPr/>
        </p:nvSpPr>
        <p:spPr>
          <a:xfrm>
            <a:off x="245140" y="3740781"/>
            <a:ext cx="11725943" cy="52148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Freihandform 25"/>
          <p:cNvSpPr/>
          <p:nvPr/>
        </p:nvSpPr>
        <p:spPr>
          <a:xfrm>
            <a:off x="5972781" y="1708176"/>
            <a:ext cx="252663" cy="193138"/>
          </a:xfrm>
          <a:custGeom>
            <a:avLst/>
            <a:gdLst>
              <a:gd name="connsiteX0" fmla="*/ 0 w 252663"/>
              <a:gd name="connsiteY0" fmla="*/ 169075 h 193138"/>
              <a:gd name="connsiteX1" fmla="*/ 60158 w 252663"/>
              <a:gd name="connsiteY1" fmla="*/ 60790 h 193138"/>
              <a:gd name="connsiteX2" fmla="*/ 108284 w 252663"/>
              <a:gd name="connsiteY2" fmla="*/ 633 h 193138"/>
              <a:gd name="connsiteX3" fmla="*/ 192506 w 252663"/>
              <a:gd name="connsiteY3" fmla="*/ 96885 h 193138"/>
              <a:gd name="connsiteX4" fmla="*/ 252663 w 252663"/>
              <a:gd name="connsiteY4" fmla="*/ 193138 h 1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 h="193138">
                <a:moveTo>
                  <a:pt x="0" y="169075"/>
                </a:moveTo>
                <a:cubicBezTo>
                  <a:pt x="21055" y="128969"/>
                  <a:pt x="42111" y="88864"/>
                  <a:pt x="60158" y="60790"/>
                </a:cubicBezTo>
                <a:cubicBezTo>
                  <a:pt x="78205" y="32716"/>
                  <a:pt x="86226" y="-5383"/>
                  <a:pt x="108284" y="633"/>
                </a:cubicBezTo>
                <a:cubicBezTo>
                  <a:pt x="130342" y="6649"/>
                  <a:pt x="168443" y="64801"/>
                  <a:pt x="192506" y="96885"/>
                </a:cubicBezTo>
                <a:cubicBezTo>
                  <a:pt x="216569" y="128969"/>
                  <a:pt x="234616" y="161053"/>
                  <a:pt x="252663" y="19313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7" name="Freihandform 26"/>
          <p:cNvSpPr/>
          <p:nvPr/>
        </p:nvSpPr>
        <p:spPr>
          <a:xfrm>
            <a:off x="6394883" y="1731246"/>
            <a:ext cx="287761" cy="170068"/>
          </a:xfrm>
          <a:custGeom>
            <a:avLst/>
            <a:gdLst>
              <a:gd name="connsiteX0" fmla="*/ 0 w 252663"/>
              <a:gd name="connsiteY0" fmla="*/ 169075 h 193138"/>
              <a:gd name="connsiteX1" fmla="*/ 60158 w 252663"/>
              <a:gd name="connsiteY1" fmla="*/ 60790 h 193138"/>
              <a:gd name="connsiteX2" fmla="*/ 108284 w 252663"/>
              <a:gd name="connsiteY2" fmla="*/ 633 h 193138"/>
              <a:gd name="connsiteX3" fmla="*/ 192506 w 252663"/>
              <a:gd name="connsiteY3" fmla="*/ 96885 h 193138"/>
              <a:gd name="connsiteX4" fmla="*/ 252663 w 252663"/>
              <a:gd name="connsiteY4" fmla="*/ 193138 h 1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 h="193138">
                <a:moveTo>
                  <a:pt x="0" y="169075"/>
                </a:moveTo>
                <a:cubicBezTo>
                  <a:pt x="21055" y="128969"/>
                  <a:pt x="42111" y="88864"/>
                  <a:pt x="60158" y="60790"/>
                </a:cubicBezTo>
                <a:cubicBezTo>
                  <a:pt x="78205" y="32716"/>
                  <a:pt x="86226" y="-5383"/>
                  <a:pt x="108284" y="633"/>
                </a:cubicBezTo>
                <a:cubicBezTo>
                  <a:pt x="130342" y="6649"/>
                  <a:pt x="168443" y="64801"/>
                  <a:pt x="192506" y="96885"/>
                </a:cubicBezTo>
                <a:cubicBezTo>
                  <a:pt x="216569" y="128969"/>
                  <a:pt x="234616" y="161053"/>
                  <a:pt x="252663" y="19313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8" name="Freihandform 27"/>
          <p:cNvSpPr/>
          <p:nvPr/>
        </p:nvSpPr>
        <p:spPr>
          <a:xfrm>
            <a:off x="6812514" y="1729607"/>
            <a:ext cx="134826" cy="154641"/>
          </a:xfrm>
          <a:custGeom>
            <a:avLst/>
            <a:gdLst>
              <a:gd name="connsiteX0" fmla="*/ 0 w 252663"/>
              <a:gd name="connsiteY0" fmla="*/ 169075 h 193138"/>
              <a:gd name="connsiteX1" fmla="*/ 60158 w 252663"/>
              <a:gd name="connsiteY1" fmla="*/ 60790 h 193138"/>
              <a:gd name="connsiteX2" fmla="*/ 108284 w 252663"/>
              <a:gd name="connsiteY2" fmla="*/ 633 h 193138"/>
              <a:gd name="connsiteX3" fmla="*/ 192506 w 252663"/>
              <a:gd name="connsiteY3" fmla="*/ 96885 h 193138"/>
              <a:gd name="connsiteX4" fmla="*/ 252663 w 252663"/>
              <a:gd name="connsiteY4" fmla="*/ 193138 h 1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 h="193138">
                <a:moveTo>
                  <a:pt x="0" y="169075"/>
                </a:moveTo>
                <a:cubicBezTo>
                  <a:pt x="21055" y="128969"/>
                  <a:pt x="42111" y="88864"/>
                  <a:pt x="60158" y="60790"/>
                </a:cubicBezTo>
                <a:cubicBezTo>
                  <a:pt x="78205" y="32716"/>
                  <a:pt x="86226" y="-5383"/>
                  <a:pt x="108284" y="633"/>
                </a:cubicBezTo>
                <a:cubicBezTo>
                  <a:pt x="130342" y="6649"/>
                  <a:pt x="168443" y="64801"/>
                  <a:pt x="192506" y="96885"/>
                </a:cubicBezTo>
                <a:cubicBezTo>
                  <a:pt x="216569" y="128969"/>
                  <a:pt x="234616" y="161053"/>
                  <a:pt x="252663" y="19313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9" name="Freihandform 28"/>
          <p:cNvSpPr/>
          <p:nvPr/>
        </p:nvSpPr>
        <p:spPr>
          <a:xfrm>
            <a:off x="7025948" y="1691110"/>
            <a:ext cx="126332" cy="210204"/>
          </a:xfrm>
          <a:custGeom>
            <a:avLst/>
            <a:gdLst>
              <a:gd name="connsiteX0" fmla="*/ 0 w 252663"/>
              <a:gd name="connsiteY0" fmla="*/ 169075 h 193138"/>
              <a:gd name="connsiteX1" fmla="*/ 60158 w 252663"/>
              <a:gd name="connsiteY1" fmla="*/ 60790 h 193138"/>
              <a:gd name="connsiteX2" fmla="*/ 108284 w 252663"/>
              <a:gd name="connsiteY2" fmla="*/ 633 h 193138"/>
              <a:gd name="connsiteX3" fmla="*/ 192506 w 252663"/>
              <a:gd name="connsiteY3" fmla="*/ 96885 h 193138"/>
              <a:gd name="connsiteX4" fmla="*/ 252663 w 252663"/>
              <a:gd name="connsiteY4" fmla="*/ 193138 h 1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 h="193138">
                <a:moveTo>
                  <a:pt x="0" y="169075"/>
                </a:moveTo>
                <a:cubicBezTo>
                  <a:pt x="21055" y="128969"/>
                  <a:pt x="42111" y="88864"/>
                  <a:pt x="60158" y="60790"/>
                </a:cubicBezTo>
                <a:cubicBezTo>
                  <a:pt x="78205" y="32716"/>
                  <a:pt x="86226" y="-5383"/>
                  <a:pt x="108284" y="633"/>
                </a:cubicBezTo>
                <a:cubicBezTo>
                  <a:pt x="130342" y="6649"/>
                  <a:pt x="168443" y="64801"/>
                  <a:pt x="192506" y="96885"/>
                </a:cubicBezTo>
                <a:cubicBezTo>
                  <a:pt x="216569" y="128969"/>
                  <a:pt x="234616" y="161053"/>
                  <a:pt x="252663" y="19313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0" name="Freihandform 29"/>
          <p:cNvSpPr/>
          <p:nvPr/>
        </p:nvSpPr>
        <p:spPr>
          <a:xfrm>
            <a:off x="7264291" y="1729606"/>
            <a:ext cx="345188" cy="171708"/>
          </a:xfrm>
          <a:custGeom>
            <a:avLst/>
            <a:gdLst>
              <a:gd name="connsiteX0" fmla="*/ 0 w 252663"/>
              <a:gd name="connsiteY0" fmla="*/ 169075 h 193138"/>
              <a:gd name="connsiteX1" fmla="*/ 60158 w 252663"/>
              <a:gd name="connsiteY1" fmla="*/ 60790 h 193138"/>
              <a:gd name="connsiteX2" fmla="*/ 108284 w 252663"/>
              <a:gd name="connsiteY2" fmla="*/ 633 h 193138"/>
              <a:gd name="connsiteX3" fmla="*/ 192506 w 252663"/>
              <a:gd name="connsiteY3" fmla="*/ 96885 h 193138"/>
              <a:gd name="connsiteX4" fmla="*/ 252663 w 252663"/>
              <a:gd name="connsiteY4" fmla="*/ 193138 h 1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 h="193138">
                <a:moveTo>
                  <a:pt x="0" y="169075"/>
                </a:moveTo>
                <a:cubicBezTo>
                  <a:pt x="21055" y="128969"/>
                  <a:pt x="42111" y="88864"/>
                  <a:pt x="60158" y="60790"/>
                </a:cubicBezTo>
                <a:cubicBezTo>
                  <a:pt x="78205" y="32716"/>
                  <a:pt x="86226" y="-5383"/>
                  <a:pt x="108284" y="633"/>
                </a:cubicBezTo>
                <a:cubicBezTo>
                  <a:pt x="130342" y="6649"/>
                  <a:pt x="168443" y="64801"/>
                  <a:pt x="192506" y="96885"/>
                </a:cubicBezTo>
                <a:cubicBezTo>
                  <a:pt x="216569" y="128969"/>
                  <a:pt x="234616" y="161053"/>
                  <a:pt x="252663" y="19313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Freihandform 30"/>
          <p:cNvSpPr/>
          <p:nvPr/>
        </p:nvSpPr>
        <p:spPr>
          <a:xfrm>
            <a:off x="7778919" y="1635256"/>
            <a:ext cx="173866" cy="266058"/>
          </a:xfrm>
          <a:custGeom>
            <a:avLst/>
            <a:gdLst>
              <a:gd name="connsiteX0" fmla="*/ 0 w 252663"/>
              <a:gd name="connsiteY0" fmla="*/ 169075 h 193138"/>
              <a:gd name="connsiteX1" fmla="*/ 60158 w 252663"/>
              <a:gd name="connsiteY1" fmla="*/ 60790 h 193138"/>
              <a:gd name="connsiteX2" fmla="*/ 108284 w 252663"/>
              <a:gd name="connsiteY2" fmla="*/ 633 h 193138"/>
              <a:gd name="connsiteX3" fmla="*/ 192506 w 252663"/>
              <a:gd name="connsiteY3" fmla="*/ 96885 h 193138"/>
              <a:gd name="connsiteX4" fmla="*/ 252663 w 252663"/>
              <a:gd name="connsiteY4" fmla="*/ 193138 h 1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 h="193138">
                <a:moveTo>
                  <a:pt x="0" y="169075"/>
                </a:moveTo>
                <a:cubicBezTo>
                  <a:pt x="21055" y="128969"/>
                  <a:pt x="42111" y="88864"/>
                  <a:pt x="60158" y="60790"/>
                </a:cubicBezTo>
                <a:cubicBezTo>
                  <a:pt x="78205" y="32716"/>
                  <a:pt x="86226" y="-5383"/>
                  <a:pt x="108284" y="633"/>
                </a:cubicBezTo>
                <a:cubicBezTo>
                  <a:pt x="130342" y="6649"/>
                  <a:pt x="168443" y="64801"/>
                  <a:pt x="192506" y="96885"/>
                </a:cubicBezTo>
                <a:cubicBezTo>
                  <a:pt x="216569" y="128969"/>
                  <a:pt x="234616" y="161053"/>
                  <a:pt x="252663" y="193138"/>
                </a:cubicBezTo>
              </a:path>
            </a:pathLst>
          </a:cu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2" name="Textfeld 31"/>
          <p:cNvSpPr txBox="1"/>
          <p:nvPr/>
        </p:nvSpPr>
        <p:spPr>
          <a:xfrm>
            <a:off x="6077539" y="2423254"/>
            <a:ext cx="1531940" cy="307777"/>
          </a:xfrm>
          <a:prstGeom prst="rect">
            <a:avLst/>
          </a:prstGeom>
          <a:solidFill>
            <a:schemeClr val="bg1"/>
          </a:solidFill>
          <a:ln w="19050">
            <a:solidFill>
              <a:schemeClr val="accent2">
                <a:lumMod val="75000"/>
              </a:schemeClr>
            </a:solidFill>
          </a:ln>
        </p:spPr>
        <p:txBody>
          <a:bodyPr wrap="square" rtlCol="0">
            <a:spAutoFit/>
          </a:bodyPr>
          <a:lstStyle/>
          <a:p>
            <a:pPr algn="ctr"/>
            <a:r>
              <a:rPr lang="de-DE" sz="1400" dirty="0">
                <a:solidFill>
                  <a:schemeClr val="accent2">
                    <a:lumMod val="75000"/>
                  </a:schemeClr>
                </a:solidFill>
              </a:rPr>
              <a:t>Rhythmic activity</a:t>
            </a:r>
            <a:endParaRPr lang="de-AT" sz="1400" dirty="0">
              <a:solidFill>
                <a:schemeClr val="accent2">
                  <a:lumMod val="75000"/>
                </a:schemeClr>
              </a:solidFill>
            </a:endParaRPr>
          </a:p>
        </p:txBody>
      </p:sp>
      <p:sp>
        <p:nvSpPr>
          <p:cNvPr id="33" name="Textfeld 32"/>
          <p:cNvSpPr txBox="1"/>
          <p:nvPr/>
        </p:nvSpPr>
        <p:spPr>
          <a:xfrm>
            <a:off x="9544508" y="6330257"/>
            <a:ext cx="2495253" cy="461665"/>
          </a:xfrm>
          <a:prstGeom prst="rect">
            <a:avLst/>
          </a:prstGeom>
          <a:noFill/>
        </p:spPr>
        <p:txBody>
          <a:bodyPr wrap="square" rtlCol="0">
            <a:spAutoFit/>
          </a:bodyPr>
          <a:lstStyle/>
          <a:p>
            <a:pPr algn="r"/>
            <a:r>
              <a:rPr lang="de-DE" sz="2400" b="1" dirty="0"/>
              <a:t>Part 3 of 3</a:t>
            </a:r>
            <a:endParaRPr lang="de-AT" sz="2400" b="1" dirty="0"/>
          </a:p>
        </p:txBody>
      </p:sp>
    </p:spTree>
    <p:extLst>
      <p:ext uri="{BB962C8B-B14F-4D97-AF65-F5344CB8AC3E}">
        <p14:creationId xmlns:p14="http://schemas.microsoft.com/office/powerpoint/2010/main" val="138167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3"/>
          <a:srcRect t="12714" r="-1" b="-1"/>
          <a:stretch/>
        </p:blipFill>
        <p:spPr>
          <a:xfrm>
            <a:off x="20" y="10"/>
            <a:ext cx="12191979" cy="6857990"/>
          </a:xfrm>
          <a:prstGeom prst="rect">
            <a:avLst/>
          </a:prstGeom>
          <a:effectLst/>
        </p:spPr>
      </p:pic>
      <p:sp>
        <p:nvSpPr>
          <p:cNvPr id="8" name="TextBox 7">
            <a:extLst>
              <a:ext uri="{FF2B5EF4-FFF2-40B4-BE49-F238E27FC236}">
                <a16:creationId xmlns:a16="http://schemas.microsoft.com/office/drawing/2014/main" id="{2AAE9E3E-06C3-492A-8EFD-FCF03BD0D9F4}"/>
              </a:ext>
            </a:extLst>
          </p:cNvPr>
          <p:cNvSpPr txBox="1"/>
          <p:nvPr/>
        </p:nvSpPr>
        <p:spPr>
          <a:xfrm>
            <a:off x="3281390" y="2361765"/>
            <a:ext cx="5277394" cy="1692771"/>
          </a:xfrm>
          <a:prstGeom prst="rect">
            <a:avLst/>
          </a:prstGeom>
          <a:noFill/>
        </p:spPr>
        <p:txBody>
          <a:bodyPr wrap="square" rtlCol="0">
            <a:spAutoFit/>
          </a:bodyPr>
          <a:lstStyle/>
          <a:p>
            <a:pPr algn="ctr"/>
            <a:r>
              <a:rPr lang="en-US" sz="3200" b="1" dirty="0"/>
              <a:t>END</a:t>
            </a:r>
          </a:p>
          <a:p>
            <a:pPr algn="ctr"/>
            <a:endParaRPr lang="en-US" sz="3200" b="1" dirty="0"/>
          </a:p>
          <a:p>
            <a:pPr algn="ctr"/>
            <a:r>
              <a:rPr lang="en-US" sz="2000" dirty="0"/>
              <a:t>Thank you for completing the ACNS Critical Care EEG Terminology Training Module</a:t>
            </a:r>
            <a:endParaRPr lang="en-AU" sz="2000" dirty="0"/>
          </a:p>
        </p:txBody>
      </p:sp>
    </p:spTree>
    <p:extLst>
      <p:ext uri="{BB962C8B-B14F-4D97-AF65-F5344CB8AC3E}">
        <p14:creationId xmlns:p14="http://schemas.microsoft.com/office/powerpoint/2010/main" val="324106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8443-6880-4D68-8FED-0A15D09F304A}"/>
              </a:ext>
            </a:extLst>
          </p:cNvPr>
          <p:cNvSpPr>
            <a:spLocks noGrp="1"/>
          </p:cNvSpPr>
          <p:nvPr>
            <p:ph type="title"/>
          </p:nvPr>
        </p:nvSpPr>
        <p:spPr>
          <a:xfrm>
            <a:off x="3562244" y="4059211"/>
            <a:ext cx="5594113" cy="1325563"/>
          </a:xfrm>
        </p:spPr>
        <p:txBody>
          <a:bodyPr>
            <a:normAutofit/>
          </a:bodyPr>
          <a:lstStyle/>
          <a:p>
            <a:r>
              <a:rPr lang="en-US" dirty="0"/>
              <a:t>D. Electrographic and Electroclinical Seizures</a:t>
            </a:r>
            <a:endParaRPr lang="en-AU" dirty="0"/>
          </a:p>
        </p:txBody>
      </p:sp>
      <p:pic>
        <p:nvPicPr>
          <p:cNvPr id="4" name="Picture 3">
            <a:extLst>
              <a:ext uri="{FF2B5EF4-FFF2-40B4-BE49-F238E27FC236}">
                <a16:creationId xmlns:a16="http://schemas.microsoft.com/office/drawing/2014/main" id="{8D4D1E9F-49EB-4786-BA17-222034031E9B}"/>
              </a:ext>
            </a:extLst>
          </p:cNvPr>
          <p:cNvPicPr>
            <a:picLocks noChangeAspect="1"/>
          </p:cNvPicPr>
          <p:nvPr/>
        </p:nvPicPr>
        <p:blipFill rotWithShape="1">
          <a:blip r:embed="rId2"/>
          <a:srcRect t="12714" r="-1" b="-1"/>
          <a:stretch/>
        </p:blipFill>
        <p:spPr>
          <a:xfrm>
            <a:off x="21" y="10"/>
            <a:ext cx="1481050" cy="6857990"/>
          </a:xfrm>
          <a:prstGeom prst="rect">
            <a:avLst/>
          </a:prstGeom>
          <a:effectLst/>
        </p:spPr>
      </p:pic>
      <p:pic>
        <p:nvPicPr>
          <p:cNvPr id="5" name="Picture 4" descr="A picture containing diagram&#10;&#10;Description automatically generated">
            <a:extLst>
              <a:ext uri="{FF2B5EF4-FFF2-40B4-BE49-F238E27FC236}">
                <a16:creationId xmlns:a16="http://schemas.microsoft.com/office/drawing/2014/main" id="{7A86B6E0-0272-4C71-B0B9-52374E4BB776}"/>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4686995" y="1329265"/>
            <a:ext cx="2637705" cy="2751562"/>
          </a:xfrm>
          <a:prstGeom prst="rect">
            <a:avLst/>
          </a:prstGeom>
        </p:spPr>
      </p:pic>
      <p:pic>
        <p:nvPicPr>
          <p:cNvPr id="6" name="Picture 5">
            <a:extLst>
              <a:ext uri="{FF2B5EF4-FFF2-40B4-BE49-F238E27FC236}">
                <a16:creationId xmlns:a16="http://schemas.microsoft.com/office/drawing/2014/main" id="{284FCE42-0C18-49F7-9525-14001C4F7222}"/>
              </a:ext>
            </a:extLst>
          </p:cNvPr>
          <p:cNvPicPr>
            <a:picLocks noChangeAspect="1"/>
          </p:cNvPicPr>
          <p:nvPr/>
        </p:nvPicPr>
        <p:blipFill rotWithShape="1">
          <a:blip r:embed="rId2"/>
          <a:srcRect t="12714" r="-1" b="-1"/>
          <a:stretch/>
        </p:blipFill>
        <p:spPr>
          <a:xfrm>
            <a:off x="10710950" y="10"/>
            <a:ext cx="1481050" cy="6857990"/>
          </a:xfrm>
          <a:prstGeom prst="rect">
            <a:avLst/>
          </a:prstGeom>
          <a:effectLst/>
        </p:spPr>
      </p:pic>
    </p:spTree>
    <p:extLst>
      <p:ext uri="{BB962C8B-B14F-4D97-AF65-F5344CB8AC3E}">
        <p14:creationId xmlns:p14="http://schemas.microsoft.com/office/powerpoint/2010/main" val="283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stretch>
            <a:fillRect/>
          </a:stretch>
        </p:blipFill>
        <p:spPr>
          <a:xfrm>
            <a:off x="239350" y="1316766"/>
            <a:ext cx="11764537" cy="4800533"/>
          </a:xfrm>
          <a:prstGeom prst="rect">
            <a:avLst/>
          </a:prstGeom>
        </p:spPr>
      </p:pic>
      <p:sp>
        <p:nvSpPr>
          <p:cNvPr id="8" name="Titel 4"/>
          <p:cNvSpPr txBox="1">
            <a:spLocks/>
          </p:cNvSpPr>
          <p:nvPr/>
        </p:nvSpPr>
        <p:spPr>
          <a:xfrm>
            <a:off x="685800" y="0"/>
            <a:ext cx="10957984" cy="792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ELECTROGRAPHIC AND ELECTROCLINICAL SEIZURES</a:t>
            </a:r>
          </a:p>
        </p:txBody>
      </p:sp>
    </p:spTree>
    <p:extLst>
      <p:ext uri="{BB962C8B-B14F-4D97-AF65-F5344CB8AC3E}">
        <p14:creationId xmlns:p14="http://schemas.microsoft.com/office/powerpoint/2010/main" val="414050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24141" y="900359"/>
            <a:ext cx="8883640" cy="584775"/>
          </a:xfrm>
          <a:prstGeom prst="rect">
            <a:avLst/>
          </a:prstGeom>
          <a:solidFill>
            <a:schemeClr val="accent6">
              <a:lumMod val="40000"/>
              <a:lumOff val="60000"/>
              <a:alpha val="53000"/>
            </a:schemeClr>
          </a:solidFill>
          <a:ln>
            <a:solidFill>
              <a:schemeClr val="tx1"/>
            </a:solidFill>
          </a:ln>
        </p:spPr>
        <p:txBody>
          <a:bodyPr wrap="square" rtlCol="0">
            <a:spAutoFit/>
          </a:bodyPr>
          <a:lstStyle/>
          <a:p>
            <a:pPr algn="ctr"/>
            <a:r>
              <a:rPr lang="en-US" b="1" dirty="0">
                <a:solidFill>
                  <a:prstClr val="black"/>
                </a:solidFill>
                <a:latin typeface="Calibri"/>
              </a:rPr>
              <a:t>CLINICAL SUSPICION of nonconvulsive status epilepticus, NCSE </a:t>
            </a:r>
          </a:p>
          <a:p>
            <a:pPr algn="ctr"/>
            <a:r>
              <a:rPr lang="en-US" sz="1400" dirty="0">
                <a:solidFill>
                  <a:prstClr val="black"/>
                </a:solidFill>
                <a:latin typeface="Calibri"/>
              </a:rPr>
              <a:t>(without preexisting epileptic encephalopathy)</a:t>
            </a:r>
          </a:p>
        </p:txBody>
      </p:sp>
      <p:sp>
        <p:nvSpPr>
          <p:cNvPr id="55" name="Textfeld 54"/>
          <p:cNvSpPr txBox="1"/>
          <p:nvPr/>
        </p:nvSpPr>
        <p:spPr>
          <a:xfrm>
            <a:off x="1424141" y="1671297"/>
            <a:ext cx="8883640" cy="30777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400" b="1" dirty="0">
                <a:solidFill>
                  <a:prstClr val="black"/>
                </a:solidFill>
                <a:latin typeface="Calibri"/>
              </a:rPr>
              <a:t>VIDEO/EEG</a:t>
            </a:r>
            <a:endParaRPr lang="en-US" sz="1400" dirty="0">
              <a:solidFill>
                <a:prstClr val="black"/>
              </a:solidFill>
            </a:endParaRPr>
          </a:p>
        </p:txBody>
      </p:sp>
      <p:cxnSp>
        <p:nvCxnSpPr>
          <p:cNvPr id="84" name="Gerade Verbindung mit Pfeil 83"/>
          <p:cNvCxnSpPr/>
          <p:nvPr/>
        </p:nvCxnSpPr>
        <p:spPr>
          <a:xfrm>
            <a:off x="8113855" y="3002270"/>
            <a:ext cx="0" cy="315859"/>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6815982" y="4033182"/>
            <a:ext cx="2954824" cy="276999"/>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solidFill>
                  <a:prstClr val="black"/>
                </a:solidFill>
                <a:latin typeface="Calibri"/>
              </a:rPr>
              <a:t>Possible Electro</a:t>
            </a:r>
            <a:r>
              <a:rPr lang="en-US" sz="1200" b="1" dirty="0">
                <a:solidFill>
                  <a:prstClr val="black"/>
                </a:solidFill>
                <a:latin typeface="Calibri"/>
              </a:rPr>
              <a:t>clinical</a:t>
            </a:r>
            <a:r>
              <a:rPr lang="en-US" sz="1200" dirty="0">
                <a:solidFill>
                  <a:prstClr val="black"/>
                </a:solidFill>
                <a:latin typeface="Calibri"/>
              </a:rPr>
              <a:t> SE, </a:t>
            </a:r>
            <a:r>
              <a:rPr lang="en-US" sz="1200" b="1" dirty="0">
                <a:solidFill>
                  <a:prstClr val="black"/>
                </a:solidFill>
                <a:latin typeface="Calibri"/>
              </a:rPr>
              <a:t>poss. EC</a:t>
            </a:r>
            <a:r>
              <a:rPr lang="en-US" sz="1200" dirty="0">
                <a:solidFill>
                  <a:prstClr val="black"/>
                </a:solidFill>
                <a:latin typeface="Calibri"/>
              </a:rPr>
              <a:t>Sz/</a:t>
            </a:r>
            <a:r>
              <a:rPr lang="en-US" sz="1200" b="1" dirty="0">
                <a:solidFill>
                  <a:prstClr val="black"/>
                </a:solidFill>
                <a:latin typeface="Calibri"/>
              </a:rPr>
              <a:t>EC</a:t>
            </a:r>
            <a:r>
              <a:rPr lang="en-US" sz="1200" dirty="0">
                <a:solidFill>
                  <a:prstClr val="black"/>
                </a:solidFill>
                <a:latin typeface="Calibri"/>
              </a:rPr>
              <a:t>SE*</a:t>
            </a:r>
            <a:endParaRPr lang="en-US" sz="1200" dirty="0">
              <a:solidFill>
                <a:prstClr val="black"/>
              </a:solidFill>
            </a:endParaRPr>
          </a:p>
        </p:txBody>
      </p:sp>
      <p:sp>
        <p:nvSpPr>
          <p:cNvPr id="100" name="Textfeld 99"/>
          <p:cNvSpPr txBox="1"/>
          <p:nvPr/>
        </p:nvSpPr>
        <p:spPr>
          <a:xfrm>
            <a:off x="2514191" y="2176195"/>
            <a:ext cx="618700" cy="307777"/>
          </a:xfrm>
          <a:prstGeom prst="rect">
            <a:avLst/>
          </a:prstGeom>
          <a:noFill/>
        </p:spPr>
        <p:txBody>
          <a:bodyPr wrap="square" rtlCol="0">
            <a:spAutoFit/>
          </a:bodyPr>
          <a:lstStyle/>
          <a:p>
            <a:pPr algn="ctr"/>
            <a:r>
              <a:rPr lang="de-DE" sz="1400" b="1" dirty="0"/>
              <a:t>OR</a:t>
            </a:r>
            <a:endParaRPr lang="de-AT" sz="1400" b="1" dirty="0"/>
          </a:p>
        </p:txBody>
      </p:sp>
      <p:sp>
        <p:nvSpPr>
          <p:cNvPr id="109" name="Textfeld 108"/>
          <p:cNvSpPr txBox="1"/>
          <p:nvPr/>
        </p:nvSpPr>
        <p:spPr>
          <a:xfrm>
            <a:off x="6359135" y="2176195"/>
            <a:ext cx="618700" cy="307777"/>
          </a:xfrm>
          <a:prstGeom prst="rect">
            <a:avLst/>
          </a:prstGeom>
          <a:noFill/>
        </p:spPr>
        <p:txBody>
          <a:bodyPr wrap="square" rtlCol="0">
            <a:spAutoFit/>
          </a:bodyPr>
          <a:lstStyle/>
          <a:p>
            <a:pPr algn="ctr"/>
            <a:r>
              <a:rPr lang="de-DE" sz="1400" b="1" dirty="0"/>
              <a:t>OR</a:t>
            </a:r>
            <a:endParaRPr lang="de-AT" sz="1400" b="1" dirty="0"/>
          </a:p>
        </p:txBody>
      </p:sp>
      <p:sp>
        <p:nvSpPr>
          <p:cNvPr id="48" name="Textfeld 47"/>
          <p:cNvSpPr txBox="1"/>
          <p:nvPr/>
        </p:nvSpPr>
        <p:spPr>
          <a:xfrm>
            <a:off x="371367" y="6181606"/>
            <a:ext cx="3966795" cy="415498"/>
          </a:xfrm>
          <a:prstGeom prst="rect">
            <a:avLst/>
          </a:prstGeom>
          <a:noFill/>
          <a:ln>
            <a:solidFill>
              <a:schemeClr val="tx1"/>
            </a:solidFill>
          </a:ln>
        </p:spPr>
        <p:txBody>
          <a:bodyPr wrap="square" rtlCol="0">
            <a:spAutoFit/>
          </a:bodyPr>
          <a:lstStyle/>
          <a:p>
            <a:pPr algn="ctr"/>
            <a:r>
              <a:rPr lang="en-US" sz="1050" dirty="0">
                <a:solidFill>
                  <a:prstClr val="black"/>
                </a:solidFill>
              </a:rPr>
              <a:t>* </a:t>
            </a:r>
            <a:r>
              <a:rPr lang="en-US" sz="1050" u="sng" dirty="0">
                <a:solidFill>
                  <a:prstClr val="black"/>
                </a:solidFill>
              </a:rPr>
              <a:t>Status epilepticus </a:t>
            </a:r>
            <a:r>
              <a:rPr lang="en-US" sz="1050" dirty="0">
                <a:solidFill>
                  <a:prstClr val="black"/>
                </a:solidFill>
              </a:rPr>
              <a:t>if ≥10 continuous minutes OR  ≥ 20% of any hour; </a:t>
            </a:r>
            <a:r>
              <a:rPr lang="de-DE" sz="1050" u="sng" dirty="0">
                <a:solidFill>
                  <a:prstClr val="black"/>
                </a:solidFill>
                <a:ea typeface="Cambria Math" panose="02040503050406030204" pitchFamily="18" charset="0"/>
              </a:rPr>
              <a:t>seizure</a:t>
            </a:r>
            <a:r>
              <a:rPr lang="de-DE" sz="1050" dirty="0">
                <a:solidFill>
                  <a:prstClr val="black"/>
                </a:solidFill>
                <a:ea typeface="Cambria Math" panose="02040503050406030204" pitchFamily="18" charset="0"/>
              </a:rPr>
              <a:t> if neither is true</a:t>
            </a:r>
            <a:r>
              <a:rPr lang="de-DE" sz="1050" b="0" i="0" dirty="0">
                <a:solidFill>
                  <a:prstClr val="black"/>
                </a:solidFill>
                <a:ea typeface="Cambria Math" panose="02040503050406030204" pitchFamily="18" charset="0"/>
              </a:rPr>
              <a:t> </a:t>
            </a:r>
          </a:p>
        </p:txBody>
      </p:sp>
      <p:sp>
        <p:nvSpPr>
          <p:cNvPr id="26" name="Textfeld 25"/>
          <p:cNvSpPr txBox="1"/>
          <p:nvPr/>
        </p:nvSpPr>
        <p:spPr>
          <a:xfrm>
            <a:off x="8399305" y="6506371"/>
            <a:ext cx="3792695" cy="369332"/>
          </a:xfrm>
          <a:prstGeom prst="rect">
            <a:avLst/>
          </a:prstGeom>
          <a:noFill/>
        </p:spPr>
        <p:txBody>
          <a:bodyPr wrap="square" rtlCol="0">
            <a:spAutoFit/>
          </a:bodyPr>
          <a:lstStyle/>
          <a:p>
            <a:pPr algn="r"/>
            <a:r>
              <a:rPr lang="de-DE" sz="900" dirty="0"/>
              <a:t>Modified from Trinka &amp; Leitinger, </a:t>
            </a:r>
          </a:p>
          <a:p>
            <a:pPr algn="r"/>
            <a:r>
              <a:rPr lang="de-DE" sz="900" dirty="0"/>
              <a:t>2022, submitted</a:t>
            </a:r>
            <a:endParaRPr lang="de-AT" sz="900" dirty="0"/>
          </a:p>
        </p:txBody>
      </p:sp>
      <p:sp>
        <p:nvSpPr>
          <p:cNvPr id="27" name="Textfeld 26"/>
          <p:cNvSpPr txBox="1"/>
          <p:nvPr/>
        </p:nvSpPr>
        <p:spPr>
          <a:xfrm>
            <a:off x="4712525" y="2158152"/>
            <a:ext cx="454071" cy="307777"/>
          </a:xfrm>
          <a:prstGeom prst="rect">
            <a:avLst/>
          </a:prstGeom>
          <a:noFill/>
        </p:spPr>
        <p:txBody>
          <a:bodyPr wrap="square" rtlCol="0">
            <a:spAutoFit/>
          </a:bodyPr>
          <a:lstStyle/>
          <a:p>
            <a:pPr algn="ctr"/>
            <a:r>
              <a:rPr lang="de-DE" sz="1400" b="1" dirty="0"/>
              <a:t>OR</a:t>
            </a:r>
            <a:endParaRPr lang="de-AT" sz="1400" b="1" dirty="0"/>
          </a:p>
        </p:txBody>
      </p:sp>
      <p:cxnSp>
        <p:nvCxnSpPr>
          <p:cNvPr id="39" name="Gerade Verbindung mit Pfeil 38"/>
          <p:cNvCxnSpPr/>
          <p:nvPr/>
        </p:nvCxnSpPr>
        <p:spPr>
          <a:xfrm flipH="1">
            <a:off x="10145577" y="2494926"/>
            <a:ext cx="9900" cy="2033358"/>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H="1">
            <a:off x="8113855" y="2546783"/>
            <a:ext cx="1" cy="193877"/>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2973850" y="2083506"/>
            <a:ext cx="1815401"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200" dirty="0">
                <a:solidFill>
                  <a:prstClr val="black"/>
                </a:solidFill>
              </a:rPr>
              <a:t>Definite </a:t>
            </a:r>
            <a:r>
              <a:rPr lang="en-US" sz="1200" b="1" dirty="0">
                <a:solidFill>
                  <a:prstClr val="black"/>
                </a:solidFill>
              </a:rPr>
              <a:t>clinical correlate </a:t>
            </a:r>
            <a:r>
              <a:rPr lang="en-US" sz="1200" dirty="0">
                <a:solidFill>
                  <a:prstClr val="black"/>
                </a:solidFill>
              </a:rPr>
              <a:t>time-locked to pattern of any duration</a:t>
            </a:r>
          </a:p>
        </p:txBody>
      </p:sp>
      <p:sp>
        <p:nvSpPr>
          <p:cNvPr id="68" name="Textfeld 67"/>
          <p:cNvSpPr txBox="1"/>
          <p:nvPr/>
        </p:nvSpPr>
        <p:spPr>
          <a:xfrm>
            <a:off x="5089869" y="2088136"/>
            <a:ext cx="142425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200" b="1" dirty="0">
                <a:solidFill>
                  <a:prstClr val="black"/>
                </a:solidFill>
                <a:latin typeface="Calibri"/>
              </a:rPr>
              <a:t>EEG </a:t>
            </a:r>
            <a:r>
              <a:rPr lang="en-US" sz="1200" b="1" u="sng" dirty="0">
                <a:solidFill>
                  <a:prstClr val="black"/>
                </a:solidFill>
                <a:latin typeface="Calibri"/>
              </a:rPr>
              <a:t>AND</a:t>
            </a:r>
            <a:r>
              <a:rPr lang="en-US" sz="1200" b="1" dirty="0">
                <a:solidFill>
                  <a:prstClr val="black"/>
                </a:solidFill>
                <a:latin typeface="Calibri"/>
              </a:rPr>
              <a:t> clinical improvement</a:t>
            </a:r>
            <a:r>
              <a:rPr lang="en-US" sz="1200" dirty="0">
                <a:solidFill>
                  <a:prstClr val="black"/>
                </a:solidFill>
                <a:latin typeface="Calibri"/>
              </a:rPr>
              <a:t> with </a:t>
            </a:r>
          </a:p>
          <a:p>
            <a:pPr algn="ctr"/>
            <a:r>
              <a:rPr lang="en-US" sz="1200" dirty="0">
                <a:solidFill>
                  <a:prstClr val="black"/>
                </a:solidFill>
                <a:latin typeface="Calibri"/>
              </a:rPr>
              <a:t>IV ASM</a:t>
            </a:r>
          </a:p>
        </p:txBody>
      </p:sp>
      <p:cxnSp>
        <p:nvCxnSpPr>
          <p:cNvPr id="51" name="Gerade Verbindung mit Pfeil 50"/>
          <p:cNvCxnSpPr/>
          <p:nvPr/>
        </p:nvCxnSpPr>
        <p:spPr>
          <a:xfrm flipH="1">
            <a:off x="6892148" y="3478106"/>
            <a:ext cx="989943" cy="0"/>
          </a:xfrm>
          <a:prstGeom prst="straightConnector1">
            <a:avLst/>
          </a:prstGeom>
          <a:ln w="15875">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6823992" y="2088447"/>
            <a:ext cx="3483789"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solidFill>
                  <a:prstClr val="black"/>
                </a:solidFill>
                <a:latin typeface="Calibri"/>
              </a:rPr>
              <a:t>Ictal Interictal Continuum, IIC,</a:t>
            </a:r>
          </a:p>
          <a:p>
            <a:pPr algn="ctr"/>
            <a:r>
              <a:rPr lang="en-US" sz="1200" i="1" dirty="0">
                <a:solidFill>
                  <a:prstClr val="black"/>
                </a:solidFill>
              </a:rPr>
              <a:t>synonym: </a:t>
            </a:r>
            <a:r>
              <a:rPr lang="en-US" sz="1200" b="1" dirty="0">
                <a:solidFill>
                  <a:prstClr val="black"/>
                </a:solidFill>
              </a:rPr>
              <a:t>Possible</a:t>
            </a:r>
            <a:r>
              <a:rPr lang="en-US" sz="1200" dirty="0">
                <a:solidFill>
                  <a:prstClr val="black"/>
                </a:solidFill>
              </a:rPr>
              <a:t> Electro</a:t>
            </a:r>
            <a:r>
              <a:rPr lang="en-US" sz="1200" b="1" dirty="0">
                <a:solidFill>
                  <a:prstClr val="black"/>
                </a:solidFill>
              </a:rPr>
              <a:t>graphic</a:t>
            </a:r>
            <a:r>
              <a:rPr lang="en-US" sz="1200" dirty="0">
                <a:solidFill>
                  <a:prstClr val="black"/>
                </a:solidFill>
              </a:rPr>
              <a:t> SE, </a:t>
            </a:r>
            <a:r>
              <a:rPr lang="en-US" sz="1200" b="1" dirty="0">
                <a:solidFill>
                  <a:prstClr val="black"/>
                </a:solidFill>
              </a:rPr>
              <a:t>poss.</a:t>
            </a:r>
            <a:r>
              <a:rPr lang="en-US" sz="1200" dirty="0">
                <a:solidFill>
                  <a:prstClr val="black"/>
                </a:solidFill>
              </a:rPr>
              <a:t> </a:t>
            </a:r>
            <a:r>
              <a:rPr lang="en-US" sz="1200" b="1" dirty="0">
                <a:solidFill>
                  <a:prstClr val="black"/>
                </a:solidFill>
              </a:rPr>
              <a:t>E</a:t>
            </a:r>
            <a:r>
              <a:rPr lang="en-US" sz="1200" dirty="0">
                <a:solidFill>
                  <a:prstClr val="black"/>
                </a:solidFill>
              </a:rPr>
              <a:t>Sz/</a:t>
            </a:r>
            <a:r>
              <a:rPr lang="en-US" sz="1200" b="1" dirty="0">
                <a:solidFill>
                  <a:prstClr val="black"/>
                </a:solidFill>
              </a:rPr>
              <a:t>E</a:t>
            </a:r>
            <a:r>
              <a:rPr lang="en-US" sz="1200" dirty="0">
                <a:solidFill>
                  <a:prstClr val="black"/>
                </a:solidFill>
              </a:rPr>
              <a:t>SE*</a:t>
            </a:r>
          </a:p>
        </p:txBody>
      </p:sp>
      <p:cxnSp>
        <p:nvCxnSpPr>
          <p:cNvPr id="34" name="Gerade Verbindung mit Pfeil 33"/>
          <p:cNvCxnSpPr/>
          <p:nvPr/>
        </p:nvCxnSpPr>
        <p:spPr>
          <a:xfrm flipH="1" flipV="1">
            <a:off x="6504228" y="3137226"/>
            <a:ext cx="396656" cy="348254"/>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4364296" y="6160288"/>
            <a:ext cx="4407207" cy="415498"/>
          </a:xfrm>
          <a:prstGeom prst="rect">
            <a:avLst/>
          </a:prstGeom>
          <a:noFill/>
        </p:spPr>
        <p:txBody>
          <a:bodyPr wrap="square" rtlCol="0">
            <a:spAutoFit/>
          </a:bodyPr>
          <a:lstStyle/>
          <a:p>
            <a:r>
              <a:rPr lang="de-AT" sz="1050" dirty="0"/>
              <a:t>IV-ASM Intravenous Anti-Seizure Medication; </a:t>
            </a:r>
            <a:r>
              <a:rPr lang="de-DE" sz="1050" dirty="0"/>
              <a:t>PD Periodic Discharge; </a:t>
            </a:r>
          </a:p>
          <a:p>
            <a:r>
              <a:rPr lang="de-AT" sz="1050" dirty="0"/>
              <a:t>RDA Rhythmic Delta Activity; </a:t>
            </a:r>
            <a:r>
              <a:rPr lang="de-DE" sz="1050" dirty="0"/>
              <a:t>SW </a:t>
            </a:r>
            <a:r>
              <a:rPr lang="de-AT" sz="1050" dirty="0"/>
              <a:t>Spike-and-wave or sharp-and-wave </a:t>
            </a:r>
          </a:p>
        </p:txBody>
      </p:sp>
      <p:sp>
        <p:nvSpPr>
          <p:cNvPr id="40" name="Textfeld 39"/>
          <p:cNvSpPr txBox="1"/>
          <p:nvPr/>
        </p:nvSpPr>
        <p:spPr>
          <a:xfrm>
            <a:off x="7490400" y="2740660"/>
            <a:ext cx="1246910" cy="26161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100" b="1" dirty="0">
                <a:solidFill>
                  <a:prstClr val="black"/>
                </a:solidFill>
                <a:latin typeface="Calibri"/>
              </a:rPr>
              <a:t>IV-ASM trial</a:t>
            </a:r>
            <a:endParaRPr lang="en-US" sz="1100" b="1" dirty="0">
              <a:solidFill>
                <a:prstClr val="black"/>
              </a:solidFill>
            </a:endParaRPr>
          </a:p>
        </p:txBody>
      </p:sp>
      <p:sp>
        <p:nvSpPr>
          <p:cNvPr id="5" name="Textfeld 4"/>
          <p:cNvSpPr txBox="1"/>
          <p:nvPr/>
        </p:nvSpPr>
        <p:spPr>
          <a:xfrm>
            <a:off x="6987851" y="3247894"/>
            <a:ext cx="506320" cy="261610"/>
          </a:xfrm>
          <a:prstGeom prst="rect">
            <a:avLst/>
          </a:prstGeom>
          <a:noFill/>
        </p:spPr>
        <p:txBody>
          <a:bodyPr wrap="square" rtlCol="0">
            <a:spAutoFit/>
          </a:bodyPr>
          <a:lstStyle/>
          <a:p>
            <a:r>
              <a:rPr lang="de-DE" sz="1100" dirty="0">
                <a:solidFill>
                  <a:schemeClr val="accent1">
                    <a:lumMod val="50000"/>
                  </a:schemeClr>
                </a:solidFill>
              </a:rPr>
              <a:t>Yes</a:t>
            </a:r>
            <a:endParaRPr lang="de-AT" sz="1100" dirty="0">
              <a:solidFill>
                <a:schemeClr val="accent1">
                  <a:lumMod val="50000"/>
                </a:schemeClr>
              </a:solidFill>
            </a:endParaRPr>
          </a:p>
        </p:txBody>
      </p:sp>
      <p:sp>
        <p:nvSpPr>
          <p:cNvPr id="41" name="Textfeld 40"/>
          <p:cNvSpPr txBox="1"/>
          <p:nvPr/>
        </p:nvSpPr>
        <p:spPr>
          <a:xfrm>
            <a:off x="8107022" y="3769408"/>
            <a:ext cx="506320" cy="261610"/>
          </a:xfrm>
          <a:prstGeom prst="rect">
            <a:avLst/>
          </a:prstGeom>
          <a:noFill/>
        </p:spPr>
        <p:txBody>
          <a:bodyPr wrap="square" rtlCol="0">
            <a:spAutoFit/>
          </a:bodyPr>
          <a:lstStyle/>
          <a:p>
            <a:r>
              <a:rPr lang="de-DE" sz="1100" dirty="0">
                <a:solidFill>
                  <a:schemeClr val="accent1">
                    <a:lumMod val="50000"/>
                  </a:schemeClr>
                </a:solidFill>
              </a:rPr>
              <a:t>No</a:t>
            </a:r>
            <a:endParaRPr lang="de-AT" sz="1100" dirty="0">
              <a:solidFill>
                <a:schemeClr val="accent1">
                  <a:lumMod val="50000"/>
                </a:schemeClr>
              </a:solidFill>
            </a:endParaRPr>
          </a:p>
        </p:txBody>
      </p:sp>
      <p:cxnSp>
        <p:nvCxnSpPr>
          <p:cNvPr id="44" name="Gerade Verbindung mit Pfeil 43"/>
          <p:cNvCxnSpPr/>
          <p:nvPr/>
        </p:nvCxnSpPr>
        <p:spPr>
          <a:xfrm>
            <a:off x="8112609" y="3723848"/>
            <a:ext cx="0" cy="315859"/>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5" name="Gruppieren 44"/>
          <p:cNvGrpSpPr/>
          <p:nvPr/>
        </p:nvGrpSpPr>
        <p:grpSpPr>
          <a:xfrm>
            <a:off x="7257617" y="3131553"/>
            <a:ext cx="1712476" cy="693017"/>
            <a:chOff x="6893743" y="3130111"/>
            <a:chExt cx="1712476" cy="693017"/>
          </a:xfrm>
        </p:grpSpPr>
        <p:sp>
          <p:nvSpPr>
            <p:cNvPr id="46" name="Raute 45"/>
            <p:cNvSpPr/>
            <p:nvPr/>
          </p:nvSpPr>
          <p:spPr>
            <a:xfrm>
              <a:off x="6893743" y="3130111"/>
              <a:ext cx="1712476" cy="693017"/>
            </a:xfrm>
            <a:prstGeom prst="diamond">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7" name="Textfeld 46"/>
            <p:cNvSpPr txBox="1"/>
            <p:nvPr/>
          </p:nvSpPr>
          <p:spPr>
            <a:xfrm>
              <a:off x="7126526" y="3277827"/>
              <a:ext cx="1284694" cy="430887"/>
            </a:xfrm>
            <a:prstGeom prst="rect">
              <a:avLst/>
            </a:prstGeom>
            <a:noFill/>
          </p:spPr>
          <p:txBody>
            <a:bodyPr wrap="square" rtlCol="0">
              <a:spAutoFit/>
            </a:bodyPr>
            <a:lstStyle/>
            <a:p>
              <a:pPr algn="ctr"/>
              <a:r>
                <a:rPr lang="en-US" sz="1100" b="1" dirty="0">
                  <a:solidFill>
                    <a:prstClr val="black"/>
                  </a:solidFill>
                </a:rPr>
                <a:t>EEG</a:t>
              </a:r>
              <a:r>
                <a:rPr lang="en-US" sz="1100" dirty="0">
                  <a:solidFill>
                    <a:prstClr val="black"/>
                  </a:solidFill>
                </a:rPr>
                <a:t> </a:t>
              </a:r>
              <a:r>
                <a:rPr lang="en-US" sz="1100" u="sng" dirty="0">
                  <a:solidFill>
                    <a:prstClr val="black"/>
                  </a:solidFill>
                </a:rPr>
                <a:t>AND</a:t>
              </a:r>
              <a:r>
                <a:rPr lang="en-US" sz="1100" dirty="0">
                  <a:solidFill>
                    <a:prstClr val="black"/>
                  </a:solidFill>
                </a:rPr>
                <a:t> </a:t>
              </a:r>
              <a:r>
                <a:rPr lang="en-US" sz="1100" b="1" dirty="0">
                  <a:solidFill>
                    <a:prstClr val="black"/>
                  </a:solidFill>
                </a:rPr>
                <a:t>CLINICAL</a:t>
              </a:r>
              <a:r>
                <a:rPr lang="en-US" sz="1100" dirty="0">
                  <a:solidFill>
                    <a:prstClr val="black"/>
                  </a:solidFill>
                </a:rPr>
                <a:t> </a:t>
              </a:r>
              <a:r>
                <a:rPr lang="en-US" sz="1100" b="1" dirty="0">
                  <a:solidFill>
                    <a:prstClr val="black"/>
                  </a:solidFill>
                </a:rPr>
                <a:t>improvement?</a:t>
              </a:r>
              <a:endParaRPr lang="de-AT" sz="1100" dirty="0"/>
            </a:p>
          </p:txBody>
        </p:sp>
      </p:grpSp>
      <p:cxnSp>
        <p:nvCxnSpPr>
          <p:cNvPr id="54" name="Gerade Verbindung mit Pfeil 53"/>
          <p:cNvCxnSpPr/>
          <p:nvPr/>
        </p:nvCxnSpPr>
        <p:spPr>
          <a:xfrm flipH="1">
            <a:off x="2042509" y="2133973"/>
            <a:ext cx="1298" cy="2393527"/>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1424140" y="5003638"/>
            <a:ext cx="5092311" cy="369332"/>
          </a:xfrm>
          <a:prstGeom prst="rect">
            <a:avLst/>
          </a:prstGeom>
          <a:solidFill>
            <a:srgbClr val="00B050">
              <a:alpha val="70000"/>
            </a:srgbClr>
          </a:solidFill>
          <a:ln>
            <a:solidFill>
              <a:srgbClr val="000082"/>
            </a:solidFill>
          </a:ln>
        </p:spPr>
        <p:txBody>
          <a:bodyPr wrap="square" rtlCol="0">
            <a:spAutoFit/>
          </a:bodyPr>
          <a:lstStyle/>
          <a:p>
            <a:pPr algn="ctr"/>
            <a:r>
              <a:rPr lang="en-US" b="1" dirty="0">
                <a:solidFill>
                  <a:prstClr val="black"/>
                </a:solidFill>
                <a:latin typeface="Calibri"/>
              </a:rPr>
              <a:t>Clinical diagnosis of NCSE</a:t>
            </a:r>
          </a:p>
        </p:txBody>
      </p:sp>
      <p:cxnSp>
        <p:nvCxnSpPr>
          <p:cNvPr id="56" name="Gerade Verbindung mit Pfeil 55"/>
          <p:cNvCxnSpPr/>
          <p:nvPr/>
        </p:nvCxnSpPr>
        <p:spPr>
          <a:xfrm>
            <a:off x="8107553" y="4319821"/>
            <a:ext cx="0" cy="20385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a:stCxn id="61" idx="2"/>
            <a:endCxn id="53" idx="0"/>
          </p:cNvCxnSpPr>
          <p:nvPr/>
        </p:nvCxnSpPr>
        <p:spPr>
          <a:xfrm>
            <a:off x="3968486" y="4831713"/>
            <a:ext cx="1810" cy="17192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a:off x="1424141" y="4523936"/>
            <a:ext cx="5088689" cy="307777"/>
          </a:xfrm>
          <a:prstGeom prst="rect">
            <a:avLst/>
          </a:prstGeom>
          <a:solidFill>
            <a:srgbClr val="FFFF00">
              <a:alpha val="50000"/>
            </a:srgbClr>
          </a:solidFill>
          <a:ln>
            <a:solidFill>
              <a:srgbClr val="000000"/>
            </a:solidFill>
          </a:ln>
        </p:spPr>
        <p:txBody>
          <a:bodyPr wrap="square" rtlCol="0">
            <a:spAutoFit/>
          </a:bodyPr>
          <a:lstStyle/>
          <a:p>
            <a:pPr algn="ctr"/>
            <a:r>
              <a:rPr lang="en-US" sz="1400" b="1" dirty="0">
                <a:solidFill>
                  <a:prstClr val="black"/>
                </a:solidFill>
                <a:latin typeface="Calibri"/>
              </a:rPr>
              <a:t>EEG</a:t>
            </a:r>
            <a:r>
              <a:rPr lang="en-US" sz="1400" dirty="0">
                <a:solidFill>
                  <a:prstClr val="black"/>
                </a:solidFill>
                <a:latin typeface="Calibri"/>
              </a:rPr>
              <a:t> + </a:t>
            </a:r>
            <a:r>
              <a:rPr lang="en-US" sz="1400" b="1" dirty="0">
                <a:solidFill>
                  <a:prstClr val="black"/>
                </a:solidFill>
                <a:latin typeface="Calibri"/>
              </a:rPr>
              <a:t>CLINICAL</a:t>
            </a:r>
            <a:r>
              <a:rPr lang="en-US" sz="1400" dirty="0">
                <a:solidFill>
                  <a:prstClr val="black"/>
                </a:solidFill>
                <a:latin typeface="Calibri"/>
              </a:rPr>
              <a:t> </a:t>
            </a:r>
            <a:r>
              <a:rPr lang="en-US" sz="1400" b="1" dirty="0">
                <a:solidFill>
                  <a:prstClr val="black"/>
                </a:solidFill>
                <a:latin typeface="Calibri"/>
              </a:rPr>
              <a:t>CONTEXT</a:t>
            </a:r>
            <a:endParaRPr lang="en-US" sz="1400" dirty="0">
              <a:solidFill>
                <a:prstClr val="black"/>
              </a:solidFill>
            </a:endParaRPr>
          </a:p>
        </p:txBody>
      </p:sp>
      <p:sp>
        <p:nvSpPr>
          <p:cNvPr id="62" name="Textfeld 61"/>
          <p:cNvSpPr txBox="1"/>
          <p:nvPr/>
        </p:nvSpPr>
        <p:spPr>
          <a:xfrm>
            <a:off x="6815984" y="4525838"/>
            <a:ext cx="3491798" cy="307777"/>
          </a:xfrm>
          <a:prstGeom prst="rect">
            <a:avLst/>
          </a:prstGeom>
          <a:solidFill>
            <a:srgbClr val="FFFF00">
              <a:alpha val="50000"/>
            </a:srgbClr>
          </a:solidFill>
          <a:ln>
            <a:solidFill>
              <a:srgbClr val="000000"/>
            </a:solidFill>
          </a:ln>
        </p:spPr>
        <p:txBody>
          <a:bodyPr wrap="square" rtlCol="0">
            <a:spAutoFit/>
          </a:bodyPr>
          <a:lstStyle/>
          <a:p>
            <a:pPr algn="ctr"/>
            <a:r>
              <a:rPr lang="en-US" sz="1400" b="1" dirty="0">
                <a:solidFill>
                  <a:prstClr val="black"/>
                </a:solidFill>
                <a:latin typeface="Calibri"/>
              </a:rPr>
              <a:t>EEG</a:t>
            </a:r>
            <a:r>
              <a:rPr lang="en-US" sz="1400" dirty="0">
                <a:solidFill>
                  <a:prstClr val="black"/>
                </a:solidFill>
                <a:latin typeface="Calibri"/>
              </a:rPr>
              <a:t> + </a:t>
            </a:r>
            <a:r>
              <a:rPr lang="en-US" sz="1400" b="1" dirty="0">
                <a:solidFill>
                  <a:prstClr val="black"/>
                </a:solidFill>
                <a:latin typeface="Calibri"/>
              </a:rPr>
              <a:t>CLINICAL</a:t>
            </a:r>
            <a:r>
              <a:rPr lang="en-US" sz="1400" dirty="0">
                <a:solidFill>
                  <a:prstClr val="black"/>
                </a:solidFill>
                <a:latin typeface="Calibri"/>
              </a:rPr>
              <a:t> </a:t>
            </a:r>
            <a:r>
              <a:rPr lang="en-US" sz="1400" b="1" dirty="0">
                <a:solidFill>
                  <a:prstClr val="black"/>
                </a:solidFill>
                <a:latin typeface="Calibri"/>
              </a:rPr>
              <a:t>CONTEXT</a:t>
            </a:r>
            <a:endParaRPr lang="en-US" sz="1400" dirty="0">
              <a:solidFill>
                <a:prstClr val="black"/>
              </a:solidFill>
            </a:endParaRPr>
          </a:p>
        </p:txBody>
      </p:sp>
      <p:sp>
        <p:nvSpPr>
          <p:cNvPr id="63" name="Textfeld 62"/>
          <p:cNvSpPr txBox="1"/>
          <p:nvPr/>
        </p:nvSpPr>
        <p:spPr>
          <a:xfrm>
            <a:off x="6815984" y="5003638"/>
            <a:ext cx="3491797" cy="369332"/>
          </a:xfrm>
          <a:prstGeom prst="rect">
            <a:avLst/>
          </a:prstGeom>
          <a:solidFill>
            <a:srgbClr val="00B050">
              <a:alpha val="29000"/>
            </a:srgbClr>
          </a:solidFill>
          <a:ln>
            <a:solidFill>
              <a:srgbClr val="000082"/>
            </a:solidFill>
          </a:ln>
        </p:spPr>
        <p:txBody>
          <a:bodyPr wrap="square" rtlCol="0">
            <a:spAutoFit/>
          </a:bodyPr>
          <a:lstStyle/>
          <a:p>
            <a:pPr algn="ctr"/>
            <a:r>
              <a:rPr lang="en-US" b="1" dirty="0">
                <a:solidFill>
                  <a:prstClr val="black"/>
                </a:solidFill>
              </a:rPr>
              <a:t>Clinical diagnosis of Possible NCSE</a:t>
            </a:r>
          </a:p>
        </p:txBody>
      </p:sp>
      <p:cxnSp>
        <p:nvCxnSpPr>
          <p:cNvPr id="64" name="Gerade Verbindung mit Pfeil 63"/>
          <p:cNvCxnSpPr>
            <a:stCxn id="62" idx="2"/>
            <a:endCxn id="63" idx="0"/>
          </p:cNvCxnSpPr>
          <p:nvPr/>
        </p:nvCxnSpPr>
        <p:spPr>
          <a:xfrm>
            <a:off x="8561883" y="4833615"/>
            <a:ext cx="0" cy="17002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1424141" y="2081209"/>
            <a:ext cx="1237982"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1200" dirty="0">
                <a:solidFill>
                  <a:prstClr val="black"/>
                </a:solidFill>
                <a:latin typeface="Calibri"/>
              </a:rPr>
              <a:t>Electro</a:t>
            </a:r>
            <a:r>
              <a:rPr lang="en-US" sz="1200" b="1" dirty="0">
                <a:solidFill>
                  <a:prstClr val="black"/>
                </a:solidFill>
                <a:latin typeface="Calibri"/>
              </a:rPr>
              <a:t>graphic</a:t>
            </a:r>
            <a:r>
              <a:rPr lang="en-US" sz="1200" dirty="0">
                <a:solidFill>
                  <a:prstClr val="black"/>
                </a:solidFill>
                <a:latin typeface="Calibri"/>
              </a:rPr>
              <a:t> </a:t>
            </a:r>
          </a:p>
          <a:p>
            <a:pPr algn="ctr"/>
            <a:r>
              <a:rPr lang="en-US" sz="1200" dirty="0">
                <a:solidFill>
                  <a:prstClr val="black"/>
                </a:solidFill>
                <a:latin typeface="Calibri"/>
              </a:rPr>
              <a:t>seizure </a:t>
            </a:r>
            <a:r>
              <a:rPr lang="en-US" sz="1200" b="1" dirty="0">
                <a:solidFill>
                  <a:prstClr val="black"/>
                </a:solidFill>
                <a:latin typeface="Calibri"/>
              </a:rPr>
              <a:t>E</a:t>
            </a:r>
            <a:r>
              <a:rPr lang="en-US" sz="1200" dirty="0">
                <a:solidFill>
                  <a:prstClr val="black"/>
                </a:solidFill>
                <a:latin typeface="Calibri"/>
              </a:rPr>
              <a:t>Sz/</a:t>
            </a:r>
            <a:r>
              <a:rPr lang="en-US" sz="1200" b="1" dirty="0">
                <a:solidFill>
                  <a:prstClr val="black"/>
                </a:solidFill>
                <a:latin typeface="Calibri"/>
              </a:rPr>
              <a:t>E</a:t>
            </a:r>
            <a:r>
              <a:rPr lang="en-US" sz="1200" dirty="0">
                <a:solidFill>
                  <a:prstClr val="black"/>
                </a:solidFill>
                <a:latin typeface="Calibri"/>
              </a:rPr>
              <a:t>SE*</a:t>
            </a:r>
            <a:endParaRPr lang="en-US" sz="1200" dirty="0">
              <a:solidFill>
                <a:prstClr val="black"/>
              </a:solidFill>
            </a:endParaRPr>
          </a:p>
        </p:txBody>
      </p:sp>
      <p:cxnSp>
        <p:nvCxnSpPr>
          <p:cNvPr id="49" name="Gerade Verbindung mit Pfeil 48"/>
          <p:cNvCxnSpPr/>
          <p:nvPr/>
        </p:nvCxnSpPr>
        <p:spPr>
          <a:xfrm>
            <a:off x="5794777" y="3168459"/>
            <a:ext cx="0" cy="135521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3870278" y="3168459"/>
            <a:ext cx="0" cy="135521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3873343" y="2729837"/>
            <a:ext cx="0" cy="17002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5794777" y="2740660"/>
            <a:ext cx="0" cy="17002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Textfeld 65"/>
          <p:cNvSpPr txBox="1"/>
          <p:nvPr/>
        </p:nvSpPr>
        <p:spPr>
          <a:xfrm>
            <a:off x="2965248" y="2906392"/>
            <a:ext cx="3538980" cy="46166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200" dirty="0">
                <a:solidFill>
                  <a:prstClr val="black"/>
                </a:solidFill>
                <a:latin typeface="Calibri"/>
              </a:rPr>
              <a:t>Electro</a:t>
            </a:r>
            <a:r>
              <a:rPr lang="en-US" sz="1200" b="1" dirty="0">
                <a:solidFill>
                  <a:prstClr val="black"/>
                </a:solidFill>
                <a:latin typeface="Calibri"/>
              </a:rPr>
              <a:t>clinical</a:t>
            </a:r>
            <a:r>
              <a:rPr lang="en-US" sz="1200" dirty="0">
                <a:solidFill>
                  <a:prstClr val="black"/>
                </a:solidFill>
                <a:latin typeface="Calibri"/>
              </a:rPr>
              <a:t> </a:t>
            </a:r>
          </a:p>
          <a:p>
            <a:pPr algn="ctr"/>
            <a:r>
              <a:rPr lang="en-US" sz="1200" dirty="0">
                <a:solidFill>
                  <a:prstClr val="black"/>
                </a:solidFill>
                <a:latin typeface="Calibri"/>
              </a:rPr>
              <a:t>seizure, </a:t>
            </a:r>
            <a:r>
              <a:rPr lang="en-US" sz="1200" b="1" dirty="0">
                <a:solidFill>
                  <a:prstClr val="black"/>
                </a:solidFill>
                <a:latin typeface="Calibri"/>
              </a:rPr>
              <a:t>EC</a:t>
            </a:r>
            <a:r>
              <a:rPr lang="en-US" sz="1200" dirty="0">
                <a:solidFill>
                  <a:prstClr val="black"/>
                </a:solidFill>
                <a:latin typeface="Calibri"/>
              </a:rPr>
              <a:t>Sz/</a:t>
            </a:r>
            <a:r>
              <a:rPr lang="en-US" sz="1200" b="1" dirty="0">
                <a:solidFill>
                  <a:prstClr val="black"/>
                </a:solidFill>
                <a:latin typeface="Calibri"/>
              </a:rPr>
              <a:t>EC</a:t>
            </a:r>
            <a:r>
              <a:rPr lang="en-US" sz="1200" dirty="0">
                <a:solidFill>
                  <a:prstClr val="black"/>
                </a:solidFill>
                <a:latin typeface="Calibri"/>
              </a:rPr>
              <a:t>SE*</a:t>
            </a:r>
            <a:endParaRPr lang="en-US" sz="1200" dirty="0">
              <a:solidFill>
                <a:prstClr val="black"/>
              </a:solidFill>
            </a:endParaRPr>
          </a:p>
        </p:txBody>
      </p:sp>
    </p:spTree>
    <p:extLst>
      <p:ext uri="{BB962C8B-B14F-4D97-AF65-F5344CB8AC3E}">
        <p14:creationId xmlns:p14="http://schemas.microsoft.com/office/powerpoint/2010/main" val="4059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20771" y="51336"/>
            <a:ext cx="9518677" cy="584775"/>
          </a:xfrm>
          <a:prstGeom prst="rect">
            <a:avLst/>
          </a:prstGeom>
          <a:solidFill>
            <a:schemeClr val="accent6">
              <a:lumMod val="40000"/>
              <a:lumOff val="60000"/>
              <a:alpha val="53000"/>
            </a:schemeClr>
          </a:solidFill>
          <a:ln>
            <a:solidFill>
              <a:schemeClr val="tx1"/>
            </a:solidFill>
          </a:ln>
        </p:spPr>
        <p:txBody>
          <a:bodyPr wrap="square" rtlCol="0">
            <a:spAutoFit/>
          </a:bodyPr>
          <a:lstStyle/>
          <a:p>
            <a:pPr algn="ctr"/>
            <a:r>
              <a:rPr lang="en-US" b="1" dirty="0">
                <a:solidFill>
                  <a:prstClr val="black"/>
                </a:solidFill>
                <a:latin typeface="Calibri"/>
              </a:rPr>
              <a:t>CLINICAL SUSPICION of nonconvulsive status epilepticus, NCSE </a:t>
            </a:r>
          </a:p>
          <a:p>
            <a:pPr algn="ctr"/>
            <a:r>
              <a:rPr lang="en-US" sz="1400" dirty="0">
                <a:solidFill>
                  <a:prstClr val="black"/>
                </a:solidFill>
                <a:latin typeface="Calibri"/>
              </a:rPr>
              <a:t>(without preexisting epileptic encephalopathy)</a:t>
            </a:r>
          </a:p>
        </p:txBody>
      </p:sp>
      <p:sp>
        <p:nvSpPr>
          <p:cNvPr id="67" name="Textfeld 66"/>
          <p:cNvSpPr txBox="1"/>
          <p:nvPr/>
        </p:nvSpPr>
        <p:spPr>
          <a:xfrm>
            <a:off x="1341289" y="5784890"/>
            <a:ext cx="5273766" cy="400110"/>
          </a:xfrm>
          <a:prstGeom prst="rect">
            <a:avLst/>
          </a:prstGeom>
          <a:solidFill>
            <a:srgbClr val="00B050">
              <a:alpha val="70000"/>
            </a:srgbClr>
          </a:solidFill>
          <a:ln>
            <a:solidFill>
              <a:srgbClr val="000082"/>
            </a:solidFill>
          </a:ln>
        </p:spPr>
        <p:txBody>
          <a:bodyPr wrap="square" rtlCol="0">
            <a:spAutoFit/>
          </a:bodyPr>
          <a:lstStyle/>
          <a:p>
            <a:pPr algn="ctr"/>
            <a:r>
              <a:rPr lang="en-US" sz="2000" b="1" dirty="0">
                <a:solidFill>
                  <a:prstClr val="black"/>
                </a:solidFill>
                <a:latin typeface="Calibri"/>
              </a:rPr>
              <a:t>Clinical diagnosis of NCSE</a:t>
            </a:r>
          </a:p>
        </p:txBody>
      </p:sp>
      <p:sp>
        <p:nvSpPr>
          <p:cNvPr id="55" name="Textfeld 54"/>
          <p:cNvSpPr txBox="1"/>
          <p:nvPr/>
        </p:nvSpPr>
        <p:spPr>
          <a:xfrm>
            <a:off x="1320772" y="708839"/>
            <a:ext cx="9518677" cy="30777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400" b="1" dirty="0">
                <a:solidFill>
                  <a:prstClr val="black"/>
                </a:solidFill>
                <a:latin typeface="Calibri"/>
              </a:rPr>
              <a:t>VIDEO/EEG</a:t>
            </a:r>
            <a:endParaRPr lang="en-US" sz="1400" dirty="0">
              <a:solidFill>
                <a:prstClr val="black"/>
              </a:solidFill>
            </a:endParaRPr>
          </a:p>
        </p:txBody>
      </p:sp>
      <mc:AlternateContent xmlns:mc="http://schemas.openxmlformats.org/markup-compatibility/2006" xmlns:a14="http://schemas.microsoft.com/office/drawing/2010/main">
        <mc:Choice Requires="a14">
          <p:sp>
            <p:nvSpPr>
              <p:cNvPr id="95" name="Textfeld 94"/>
              <p:cNvSpPr txBox="1"/>
              <p:nvPr/>
            </p:nvSpPr>
            <p:spPr>
              <a:xfrm>
                <a:off x="2552998" y="1100649"/>
                <a:ext cx="1161726" cy="738664"/>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1100" dirty="0">
                    <a:solidFill>
                      <a:prstClr val="black"/>
                    </a:solidFill>
                    <a:latin typeface="Calibri"/>
                  </a:rPr>
                  <a:t>Any pattern with definite </a:t>
                </a:r>
                <a:r>
                  <a:rPr lang="en-US" sz="1100" b="1" dirty="0">
                    <a:solidFill>
                      <a:prstClr val="black"/>
                    </a:solidFill>
                    <a:latin typeface="Calibri"/>
                  </a:rPr>
                  <a:t>evolution </a:t>
                </a:r>
                <a:r>
                  <a:rPr lang="en-US" sz="1100" u="sng" dirty="0">
                    <a:solidFill>
                      <a:prstClr val="black"/>
                    </a:solidFill>
                    <a:latin typeface="Calibri"/>
                  </a:rPr>
                  <a:t>OF:</a:t>
                </a:r>
                <a:r>
                  <a:rPr lang="en-US" sz="1100" b="1" dirty="0">
                    <a:solidFill>
                      <a:prstClr val="black"/>
                    </a:solidFill>
                    <a:latin typeface="Calibri"/>
                  </a:rPr>
                  <a:t> </a:t>
                </a:r>
              </a:p>
              <a:p>
                <a:pPr algn="ctr"/>
                <a:r>
                  <a:rPr lang="en-US" sz="900" dirty="0">
                    <a:solidFill>
                      <a:prstClr val="black"/>
                    </a:solidFill>
                  </a:rPr>
                  <a:t>(and lasting </a:t>
                </a:r>
                <a14:m>
                  <m:oMath xmlns:m="http://schemas.openxmlformats.org/officeDocument/2006/math">
                    <m:r>
                      <a:rPr lang="en-US" sz="900" i="1" smtClean="0">
                        <a:solidFill>
                          <a:prstClr val="black"/>
                        </a:solidFill>
                        <a:latin typeface="Cambria Math" panose="02040503050406030204" pitchFamily="18" charset="0"/>
                        <a:ea typeface="Cambria Math" panose="02040503050406030204" pitchFamily="18" charset="0"/>
                      </a:rPr>
                      <m:t>≥</m:t>
                    </m:r>
                    <m:r>
                      <a:rPr lang="de-DE" sz="900" b="0" i="1" smtClean="0">
                        <a:solidFill>
                          <a:prstClr val="black"/>
                        </a:solidFill>
                        <a:latin typeface="Cambria Math" panose="02040503050406030204" pitchFamily="18" charset="0"/>
                        <a:ea typeface="Cambria Math" panose="02040503050406030204" pitchFamily="18" charset="0"/>
                      </a:rPr>
                      <m:t>10 </m:t>
                    </m:r>
                    <m:r>
                      <m:rPr>
                        <m:sty m:val="p"/>
                      </m:rPr>
                      <a:rPr lang="de-DE" sz="900" b="0" i="0" smtClean="0">
                        <a:solidFill>
                          <a:prstClr val="black"/>
                        </a:solidFill>
                        <a:latin typeface="Cambria Math" panose="02040503050406030204" pitchFamily="18" charset="0"/>
                        <a:ea typeface="Cambria Math" panose="02040503050406030204" pitchFamily="18" charset="0"/>
                      </a:rPr>
                      <m:t>s</m:t>
                    </m:r>
                    <m:r>
                      <a:rPr lang="de-DE" sz="900" b="0" i="0" smtClean="0">
                        <a:solidFill>
                          <a:prstClr val="black"/>
                        </a:solidFill>
                        <a:latin typeface="Cambria Math" panose="02040503050406030204" pitchFamily="18" charset="0"/>
                        <a:ea typeface="Cambria Math" panose="02040503050406030204" pitchFamily="18" charset="0"/>
                      </a:rPr>
                      <m:t>)</m:t>
                    </m:r>
                  </m:oMath>
                </a14:m>
                <a:endParaRPr lang="en-US" sz="900" dirty="0">
                  <a:solidFill>
                    <a:prstClr val="black"/>
                  </a:solidFill>
                </a:endParaRPr>
              </a:p>
            </p:txBody>
          </p:sp>
        </mc:Choice>
        <mc:Fallback xmlns="">
          <p:sp>
            <p:nvSpPr>
              <p:cNvPr id="95" name="Textfeld 94"/>
              <p:cNvSpPr txBox="1">
                <a:spLocks noRot="1" noChangeAspect="1" noMove="1" noResize="1" noEditPoints="1" noAdjustHandles="1" noChangeArrowheads="1" noChangeShapeType="1" noTextEdit="1"/>
              </p:cNvSpPr>
              <p:nvPr/>
            </p:nvSpPr>
            <p:spPr>
              <a:xfrm>
                <a:off x="2552998" y="1100649"/>
                <a:ext cx="1161726" cy="738664"/>
              </a:xfrm>
              <a:prstGeom prst="rect">
                <a:avLst/>
              </a:prstGeom>
              <a:blipFill>
                <a:blip r:embed="rId2"/>
                <a:stretch>
                  <a:fillRect r="-521" b="-1626"/>
                </a:stretch>
              </a:blipFill>
              <a:ln>
                <a:solidFill>
                  <a:schemeClr val="tx1"/>
                </a:solidFill>
              </a:ln>
            </p:spPr>
            <p:txBody>
              <a:bodyPr/>
              <a:lstStyle/>
              <a:p>
                <a:r>
                  <a:rPr lang="de-AT">
                    <a:noFill/>
                  </a:rPr>
                  <a:t> </a:t>
                </a:r>
              </a:p>
            </p:txBody>
          </p:sp>
        </mc:Fallback>
      </mc:AlternateContent>
      <p:sp>
        <p:nvSpPr>
          <p:cNvPr id="102" name="Textfeld 101"/>
          <p:cNvSpPr txBox="1"/>
          <p:nvPr/>
        </p:nvSpPr>
        <p:spPr>
          <a:xfrm>
            <a:off x="6961781" y="1084124"/>
            <a:ext cx="2111380" cy="261610"/>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1100" dirty="0">
                <a:solidFill>
                  <a:prstClr val="black"/>
                </a:solidFill>
              </a:rPr>
              <a:t>Any </a:t>
            </a:r>
            <a:r>
              <a:rPr lang="de-DE" sz="1100" b="1" dirty="0">
                <a:solidFill>
                  <a:prstClr val="black"/>
                </a:solidFill>
              </a:rPr>
              <a:t>PD or SW </a:t>
            </a:r>
            <a:r>
              <a:rPr lang="de-DE" sz="1100" dirty="0">
                <a:solidFill>
                  <a:prstClr val="black"/>
                </a:solidFill>
              </a:rPr>
              <a:t>that averages...</a:t>
            </a:r>
            <a:endParaRPr lang="en-US" sz="1100" dirty="0">
              <a:solidFill>
                <a:prstClr val="black"/>
              </a:solidFill>
            </a:endParaRPr>
          </a:p>
        </p:txBody>
      </p:sp>
      <mc:AlternateContent xmlns:mc="http://schemas.openxmlformats.org/markup-compatibility/2006" xmlns:a14="http://schemas.microsoft.com/office/drawing/2010/main">
        <mc:Choice Requires="a14">
          <p:sp>
            <p:nvSpPr>
              <p:cNvPr id="75" name="Textfeld 74"/>
              <p:cNvSpPr txBox="1"/>
              <p:nvPr/>
            </p:nvSpPr>
            <p:spPr>
              <a:xfrm>
                <a:off x="8015977" y="1432946"/>
                <a:ext cx="1057184" cy="600164"/>
              </a:xfrm>
              <a:prstGeom prst="rect">
                <a:avLst/>
              </a:prstGeom>
              <a:solidFill>
                <a:schemeClr val="accent2">
                  <a:lumMod val="20000"/>
                  <a:lumOff val="80000"/>
                </a:schemeClr>
              </a:solidFill>
              <a:ln>
                <a:solidFill>
                  <a:schemeClr val="tx1"/>
                </a:solidFill>
              </a:ln>
            </p:spPr>
            <p:txBody>
              <a:bodyPr wrap="square" rtlCol="0">
                <a:spAutoFit/>
              </a:bodyPr>
              <a:lstStyle/>
              <a:p>
                <a:pPr algn="ctr"/>
                <a14:m>
                  <m:oMath xmlns:m="http://schemas.openxmlformats.org/officeDocument/2006/math">
                    <m:r>
                      <a:rPr lang="de-DE" sz="1100" i="1" dirty="0" smtClean="0">
                        <a:solidFill>
                          <a:prstClr val="black"/>
                        </a:solidFill>
                        <a:latin typeface="Cambria Math" panose="02040503050406030204" pitchFamily="18" charset="0"/>
                        <a:ea typeface="Cambria Math" panose="02040503050406030204" pitchFamily="18" charset="0"/>
                      </a:rPr>
                      <m:t>≥</m:t>
                    </m:r>
                  </m:oMath>
                </a14:m>
                <a:r>
                  <a:rPr lang="de-DE" sz="1100" dirty="0">
                    <a:solidFill>
                      <a:prstClr val="black"/>
                    </a:solidFill>
                  </a:rPr>
                  <a:t>0.5Hz but </a:t>
                </a:r>
              </a:p>
              <a:p>
                <a:pPr algn="ctr"/>
                <a14:m>
                  <m:oMath xmlns:m="http://schemas.openxmlformats.org/officeDocument/2006/math">
                    <m:r>
                      <a:rPr lang="de-DE" sz="1100" i="1" smtClean="0">
                        <a:solidFill>
                          <a:prstClr val="black"/>
                        </a:solidFill>
                        <a:latin typeface="Cambria Math" panose="02040503050406030204" pitchFamily="18" charset="0"/>
                        <a:ea typeface="Cambria Math" panose="02040503050406030204" pitchFamily="18" charset="0"/>
                      </a:rPr>
                      <m:t>≤</m:t>
                    </m:r>
                  </m:oMath>
                </a14:m>
                <a:r>
                  <a:rPr lang="en-US" sz="1100" dirty="0">
                    <a:solidFill>
                      <a:prstClr val="black"/>
                    </a:solidFill>
                  </a:rPr>
                  <a:t> 1.0Hz </a:t>
                </a:r>
              </a:p>
              <a:p>
                <a:pPr algn="ctr"/>
                <a:r>
                  <a:rPr lang="en-US" sz="1100" dirty="0">
                    <a:solidFill>
                      <a:prstClr val="black"/>
                    </a:solidFill>
                  </a:rPr>
                  <a:t>over 10s </a:t>
                </a:r>
                <a:r>
                  <a:rPr lang="en-US" sz="1100" u="sng" dirty="0">
                    <a:solidFill>
                      <a:prstClr val="black"/>
                    </a:solidFill>
                  </a:rPr>
                  <a:t>WITH:</a:t>
                </a:r>
              </a:p>
            </p:txBody>
          </p:sp>
        </mc:Choice>
        <mc:Fallback xmlns="">
          <p:sp>
            <p:nvSpPr>
              <p:cNvPr id="75" name="Textfeld 74"/>
              <p:cNvSpPr txBox="1">
                <a:spLocks noRot="1" noChangeAspect="1" noMove="1" noResize="1" noEditPoints="1" noAdjustHandles="1" noChangeArrowheads="1" noChangeShapeType="1" noTextEdit="1"/>
              </p:cNvSpPr>
              <p:nvPr/>
            </p:nvSpPr>
            <p:spPr>
              <a:xfrm>
                <a:off x="8015977" y="1432946"/>
                <a:ext cx="1057184" cy="600164"/>
              </a:xfrm>
              <a:prstGeom prst="rect">
                <a:avLst/>
              </a:prstGeom>
              <a:blipFill>
                <a:blip r:embed="rId3"/>
                <a:stretch>
                  <a:fillRect b="-3960"/>
                </a:stretch>
              </a:blipFill>
              <a:ln>
                <a:solidFill>
                  <a:schemeClr val="tx1"/>
                </a:solidFill>
              </a:ln>
            </p:spPr>
            <p:txBody>
              <a:bodyPr/>
              <a:lstStyle/>
              <a:p>
                <a:r>
                  <a:rPr lang="de-AT">
                    <a:noFill/>
                  </a:rPr>
                  <a:t> </a:t>
                </a:r>
              </a:p>
            </p:txBody>
          </p:sp>
        </mc:Fallback>
      </mc:AlternateContent>
      <mc:AlternateContent xmlns:mc="http://schemas.openxmlformats.org/markup-compatibility/2006" xmlns:a14="http://schemas.microsoft.com/office/drawing/2010/main">
        <mc:Choice Requires="a14">
          <p:sp>
            <p:nvSpPr>
              <p:cNvPr id="78" name="Textfeld 77"/>
              <p:cNvSpPr txBox="1"/>
              <p:nvPr/>
            </p:nvSpPr>
            <p:spPr>
              <a:xfrm>
                <a:off x="9424486" y="1583419"/>
                <a:ext cx="1414962" cy="430887"/>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1100" dirty="0">
                    <a:solidFill>
                      <a:prstClr val="black"/>
                    </a:solidFill>
                  </a:rPr>
                  <a:t>&gt;1Hz for </a:t>
                </a:r>
                <a14:m>
                  <m:oMath xmlns:m="http://schemas.openxmlformats.org/officeDocument/2006/math">
                    <m:r>
                      <a:rPr lang="de-DE" sz="1100" i="1" smtClean="0">
                        <a:solidFill>
                          <a:prstClr val="black"/>
                        </a:solidFill>
                        <a:latin typeface="Cambria Math" panose="02040503050406030204" pitchFamily="18" charset="0"/>
                        <a:ea typeface="Cambria Math" panose="02040503050406030204" pitchFamily="18" charset="0"/>
                      </a:rPr>
                      <m:t>≥</m:t>
                    </m:r>
                  </m:oMath>
                </a14:m>
                <a:r>
                  <a:rPr lang="en-US" sz="1100" dirty="0">
                    <a:solidFill>
                      <a:prstClr val="black"/>
                    </a:solidFill>
                  </a:rPr>
                  <a:t>10s</a:t>
                </a:r>
              </a:p>
              <a:p>
                <a:pPr algn="ctr"/>
                <a:r>
                  <a:rPr lang="en-US" sz="1100" u="sng" dirty="0">
                    <a:solidFill>
                      <a:prstClr val="black"/>
                    </a:solidFill>
                  </a:rPr>
                  <a:t>WITH:</a:t>
                </a:r>
              </a:p>
            </p:txBody>
          </p:sp>
        </mc:Choice>
        <mc:Fallback xmlns="">
          <p:sp>
            <p:nvSpPr>
              <p:cNvPr id="78" name="Textfeld 77"/>
              <p:cNvSpPr txBox="1">
                <a:spLocks noRot="1" noChangeAspect="1" noMove="1" noResize="1" noEditPoints="1" noAdjustHandles="1" noChangeArrowheads="1" noChangeShapeType="1" noTextEdit="1"/>
              </p:cNvSpPr>
              <p:nvPr/>
            </p:nvSpPr>
            <p:spPr>
              <a:xfrm>
                <a:off x="9424486" y="1583419"/>
                <a:ext cx="1414962" cy="430887"/>
              </a:xfrm>
              <a:prstGeom prst="rect">
                <a:avLst/>
              </a:prstGeom>
              <a:blipFill>
                <a:blip r:embed="rId4"/>
                <a:stretch>
                  <a:fillRect b="-8333"/>
                </a:stretch>
              </a:blipFill>
              <a:ln>
                <a:solidFill>
                  <a:schemeClr val="tx1"/>
                </a:solidFill>
              </a:ln>
            </p:spPr>
            <p:txBody>
              <a:bodyPr/>
              <a:lstStyle/>
              <a:p>
                <a:r>
                  <a:rPr lang="de-AT">
                    <a:noFill/>
                  </a:rPr>
                  <a:t> </a:t>
                </a:r>
              </a:p>
            </p:txBody>
          </p:sp>
        </mc:Fallback>
      </mc:AlternateContent>
      <p:sp>
        <p:nvSpPr>
          <p:cNvPr id="88" name="Textfeld 87"/>
          <p:cNvSpPr txBox="1"/>
          <p:nvPr/>
        </p:nvSpPr>
        <p:spPr>
          <a:xfrm>
            <a:off x="9424486" y="1065388"/>
            <a:ext cx="1414964" cy="430887"/>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1100" dirty="0">
                <a:solidFill>
                  <a:prstClr val="black"/>
                </a:solidFill>
              </a:rPr>
              <a:t>Any </a:t>
            </a:r>
            <a:r>
              <a:rPr lang="de-DE" sz="1100" b="1" dirty="0">
                <a:solidFill>
                  <a:prstClr val="black"/>
                </a:solidFill>
              </a:rPr>
              <a:t>lateralized  RDA </a:t>
            </a:r>
            <a:r>
              <a:rPr lang="de-DE" sz="1100" dirty="0">
                <a:solidFill>
                  <a:prstClr val="black"/>
                </a:solidFill>
              </a:rPr>
              <a:t>averaging...</a:t>
            </a:r>
            <a:endParaRPr lang="en-US" sz="1100" dirty="0">
              <a:solidFill>
                <a:prstClr val="black"/>
              </a:solidFill>
            </a:endParaRPr>
          </a:p>
        </p:txBody>
      </p:sp>
      <p:cxnSp>
        <p:nvCxnSpPr>
          <p:cNvPr id="64" name="Gerade Verbindung mit Pfeil 63"/>
          <p:cNvCxnSpPr>
            <a:stCxn id="95" idx="2"/>
            <a:endCxn id="99" idx="3"/>
          </p:cNvCxnSpPr>
          <p:nvPr/>
        </p:nvCxnSpPr>
        <p:spPr>
          <a:xfrm flipH="1">
            <a:off x="2664678" y="1839313"/>
            <a:ext cx="469183" cy="23654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a:stCxn id="95" idx="2"/>
            <a:endCxn id="100" idx="3"/>
          </p:cNvCxnSpPr>
          <p:nvPr/>
        </p:nvCxnSpPr>
        <p:spPr>
          <a:xfrm>
            <a:off x="3133861" y="1839313"/>
            <a:ext cx="430" cy="23654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a:stCxn id="95" idx="2"/>
            <a:endCxn id="101" idx="3"/>
          </p:cNvCxnSpPr>
          <p:nvPr/>
        </p:nvCxnSpPr>
        <p:spPr>
          <a:xfrm>
            <a:off x="3133861" y="1839313"/>
            <a:ext cx="454097" cy="23654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Gerade Verbindung mit Pfeil 117"/>
          <p:cNvCxnSpPr>
            <a:stCxn id="78" idx="2"/>
            <a:endCxn id="94" idx="3"/>
          </p:cNvCxnSpPr>
          <p:nvPr/>
        </p:nvCxnSpPr>
        <p:spPr>
          <a:xfrm flipH="1">
            <a:off x="9887129" y="2014306"/>
            <a:ext cx="244838" cy="11669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a:stCxn id="78" idx="2"/>
            <a:endCxn id="96" idx="3"/>
          </p:cNvCxnSpPr>
          <p:nvPr/>
        </p:nvCxnSpPr>
        <p:spPr>
          <a:xfrm>
            <a:off x="10131967" y="2014306"/>
            <a:ext cx="207452" cy="118469"/>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a:stCxn id="75" idx="2"/>
            <a:endCxn id="77" idx="3"/>
          </p:cNvCxnSpPr>
          <p:nvPr/>
        </p:nvCxnSpPr>
        <p:spPr>
          <a:xfrm>
            <a:off x="8544569" y="2033110"/>
            <a:ext cx="230923" cy="10344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Gerade Verbindung mit Pfeil 123"/>
          <p:cNvCxnSpPr>
            <a:stCxn id="75" idx="2"/>
            <a:endCxn id="76" idx="3"/>
          </p:cNvCxnSpPr>
          <p:nvPr/>
        </p:nvCxnSpPr>
        <p:spPr>
          <a:xfrm flipH="1">
            <a:off x="8314210" y="2033110"/>
            <a:ext cx="230359" cy="96789"/>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a:off x="5306270" y="3491965"/>
            <a:ext cx="0" cy="181322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Gerade Verbindung mit Pfeil 134"/>
          <p:cNvCxnSpPr/>
          <p:nvPr/>
        </p:nvCxnSpPr>
        <p:spPr>
          <a:xfrm>
            <a:off x="8181727" y="5100638"/>
            <a:ext cx="0" cy="20385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a:stCxn id="72" idx="2"/>
            <a:endCxn id="67" idx="0"/>
          </p:cNvCxnSpPr>
          <p:nvPr/>
        </p:nvCxnSpPr>
        <p:spPr>
          <a:xfrm flipH="1">
            <a:off x="3978172" y="5612965"/>
            <a:ext cx="1314" cy="17192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a:off x="8204321" y="4443574"/>
            <a:ext cx="0" cy="157188"/>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6924407" y="4847730"/>
            <a:ext cx="2962722" cy="276999"/>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i="1" dirty="0">
                <a:solidFill>
                  <a:prstClr val="black"/>
                </a:solidFill>
                <a:latin typeface="Calibri"/>
              </a:rPr>
              <a:t>Possible</a:t>
            </a:r>
            <a:r>
              <a:rPr lang="en-US" sz="1200" dirty="0">
                <a:solidFill>
                  <a:prstClr val="black"/>
                </a:solidFill>
                <a:latin typeface="Calibri"/>
              </a:rPr>
              <a:t> Electro</a:t>
            </a:r>
            <a:r>
              <a:rPr lang="en-US" sz="1200" b="1" dirty="0">
                <a:solidFill>
                  <a:prstClr val="black"/>
                </a:solidFill>
                <a:latin typeface="Calibri"/>
              </a:rPr>
              <a:t>clinical</a:t>
            </a:r>
            <a:r>
              <a:rPr lang="en-US" sz="1200" dirty="0">
                <a:solidFill>
                  <a:prstClr val="black"/>
                </a:solidFill>
                <a:latin typeface="Calibri"/>
              </a:rPr>
              <a:t> SE, </a:t>
            </a:r>
            <a:r>
              <a:rPr lang="en-US" sz="1200" b="1" dirty="0">
                <a:solidFill>
                  <a:prstClr val="black"/>
                </a:solidFill>
                <a:latin typeface="Calibri"/>
              </a:rPr>
              <a:t>poss.</a:t>
            </a:r>
            <a:r>
              <a:rPr lang="en-US" sz="1200" dirty="0">
                <a:solidFill>
                  <a:prstClr val="black"/>
                </a:solidFill>
                <a:latin typeface="Calibri"/>
              </a:rPr>
              <a:t> </a:t>
            </a:r>
            <a:r>
              <a:rPr lang="en-US" sz="1200" b="1" dirty="0">
                <a:solidFill>
                  <a:prstClr val="black"/>
                </a:solidFill>
                <a:latin typeface="Calibri"/>
              </a:rPr>
              <a:t>EC</a:t>
            </a:r>
            <a:r>
              <a:rPr lang="en-US" sz="1200" dirty="0">
                <a:solidFill>
                  <a:prstClr val="black"/>
                </a:solidFill>
                <a:latin typeface="Calibri"/>
              </a:rPr>
              <a:t>Sz/</a:t>
            </a:r>
            <a:r>
              <a:rPr lang="en-US" sz="1200" b="1" dirty="0">
                <a:solidFill>
                  <a:prstClr val="black"/>
                </a:solidFill>
                <a:latin typeface="Calibri"/>
              </a:rPr>
              <a:t>EC</a:t>
            </a:r>
            <a:r>
              <a:rPr lang="en-US" sz="1200" dirty="0">
                <a:solidFill>
                  <a:prstClr val="black"/>
                </a:solidFill>
                <a:latin typeface="Calibri"/>
              </a:rPr>
              <a:t>SE*</a:t>
            </a:r>
            <a:endParaRPr lang="en-US" sz="1200" dirty="0">
              <a:solidFill>
                <a:prstClr val="black"/>
              </a:solidFill>
            </a:endParaRPr>
          </a:p>
        </p:txBody>
      </p:sp>
      <p:sp>
        <p:nvSpPr>
          <p:cNvPr id="66" name="Textfeld 65"/>
          <p:cNvSpPr txBox="1"/>
          <p:nvPr/>
        </p:nvSpPr>
        <p:spPr>
          <a:xfrm>
            <a:off x="5293180" y="6322947"/>
            <a:ext cx="4407207" cy="415498"/>
          </a:xfrm>
          <a:prstGeom prst="rect">
            <a:avLst/>
          </a:prstGeom>
          <a:noFill/>
        </p:spPr>
        <p:txBody>
          <a:bodyPr wrap="square" rtlCol="0">
            <a:spAutoFit/>
          </a:bodyPr>
          <a:lstStyle/>
          <a:p>
            <a:r>
              <a:rPr lang="de-AT" sz="1050" dirty="0"/>
              <a:t>IV-ASM Intravenous Anti-Seizure Medication; </a:t>
            </a:r>
            <a:r>
              <a:rPr lang="de-DE" sz="1050" dirty="0"/>
              <a:t>PD Periodic Discharge; </a:t>
            </a:r>
          </a:p>
          <a:p>
            <a:r>
              <a:rPr lang="de-AT" sz="1050" dirty="0"/>
              <a:t>RDA Rhythmic Delta Activity; </a:t>
            </a:r>
            <a:r>
              <a:rPr lang="de-DE" sz="1050" dirty="0"/>
              <a:t>SW </a:t>
            </a:r>
            <a:r>
              <a:rPr lang="de-AT" sz="1050" dirty="0"/>
              <a:t>Spike-and-wave or sharp-and-wave </a:t>
            </a:r>
          </a:p>
        </p:txBody>
      </p:sp>
      <p:sp>
        <p:nvSpPr>
          <p:cNvPr id="80" name="Textfeld 79"/>
          <p:cNvSpPr txBox="1"/>
          <p:nvPr/>
        </p:nvSpPr>
        <p:spPr>
          <a:xfrm rot="16200000">
            <a:off x="8317578" y="2333884"/>
            <a:ext cx="454071" cy="307777"/>
          </a:xfrm>
          <a:prstGeom prst="rect">
            <a:avLst/>
          </a:prstGeom>
          <a:noFill/>
        </p:spPr>
        <p:txBody>
          <a:bodyPr wrap="square" rtlCol="0">
            <a:spAutoFit/>
          </a:bodyPr>
          <a:lstStyle/>
          <a:p>
            <a:r>
              <a:rPr lang="de-DE" sz="1400" b="1" dirty="0"/>
              <a:t>OR</a:t>
            </a:r>
            <a:endParaRPr lang="de-AT" sz="1400" b="1" dirty="0"/>
          </a:p>
        </p:txBody>
      </p:sp>
      <p:sp>
        <p:nvSpPr>
          <p:cNvPr id="105" name="Textfeld 104"/>
          <p:cNvSpPr txBox="1"/>
          <p:nvPr/>
        </p:nvSpPr>
        <p:spPr>
          <a:xfrm>
            <a:off x="2170280" y="1329433"/>
            <a:ext cx="454071" cy="307777"/>
          </a:xfrm>
          <a:prstGeom prst="rect">
            <a:avLst/>
          </a:prstGeom>
          <a:noFill/>
        </p:spPr>
        <p:txBody>
          <a:bodyPr wrap="square" rtlCol="0">
            <a:spAutoFit/>
          </a:bodyPr>
          <a:lstStyle/>
          <a:p>
            <a:pPr algn="ctr"/>
            <a:r>
              <a:rPr lang="de-DE" sz="1400" b="1" dirty="0"/>
              <a:t>OR</a:t>
            </a:r>
            <a:endParaRPr lang="de-AT" sz="1400" b="1" dirty="0"/>
          </a:p>
        </p:txBody>
      </p:sp>
      <p:sp>
        <p:nvSpPr>
          <p:cNvPr id="108" name="Textfeld 107"/>
          <p:cNvSpPr txBox="1"/>
          <p:nvPr/>
        </p:nvSpPr>
        <p:spPr>
          <a:xfrm>
            <a:off x="5060846" y="1354954"/>
            <a:ext cx="454071" cy="307777"/>
          </a:xfrm>
          <a:prstGeom prst="rect">
            <a:avLst/>
          </a:prstGeom>
          <a:noFill/>
        </p:spPr>
        <p:txBody>
          <a:bodyPr wrap="square" rtlCol="0">
            <a:spAutoFit/>
          </a:bodyPr>
          <a:lstStyle/>
          <a:p>
            <a:pPr algn="ctr"/>
            <a:r>
              <a:rPr lang="de-DE" sz="1400" b="1" dirty="0"/>
              <a:t>OR</a:t>
            </a:r>
            <a:endParaRPr lang="de-AT" sz="1400" b="1" dirty="0"/>
          </a:p>
        </p:txBody>
      </p:sp>
      <p:sp>
        <p:nvSpPr>
          <p:cNvPr id="109" name="Textfeld 108"/>
          <p:cNvSpPr txBox="1"/>
          <p:nvPr/>
        </p:nvSpPr>
        <p:spPr>
          <a:xfrm>
            <a:off x="6447733" y="3134982"/>
            <a:ext cx="618700" cy="307777"/>
          </a:xfrm>
          <a:prstGeom prst="rect">
            <a:avLst/>
          </a:prstGeom>
          <a:noFill/>
        </p:spPr>
        <p:txBody>
          <a:bodyPr wrap="square" rtlCol="0">
            <a:spAutoFit/>
          </a:bodyPr>
          <a:lstStyle/>
          <a:p>
            <a:pPr algn="ctr"/>
            <a:r>
              <a:rPr lang="de-DE" sz="1400" b="1" dirty="0"/>
              <a:t>OR</a:t>
            </a:r>
            <a:endParaRPr lang="de-AT" sz="1400" b="1" dirty="0"/>
          </a:p>
        </p:txBody>
      </p:sp>
      <p:sp>
        <p:nvSpPr>
          <p:cNvPr id="110" name="Textfeld 109"/>
          <p:cNvSpPr txBox="1"/>
          <p:nvPr/>
        </p:nvSpPr>
        <p:spPr>
          <a:xfrm>
            <a:off x="8959036" y="1101026"/>
            <a:ext cx="618700" cy="307777"/>
          </a:xfrm>
          <a:prstGeom prst="rect">
            <a:avLst/>
          </a:prstGeom>
          <a:noFill/>
        </p:spPr>
        <p:txBody>
          <a:bodyPr wrap="square" rtlCol="0">
            <a:spAutoFit/>
          </a:bodyPr>
          <a:lstStyle/>
          <a:p>
            <a:pPr algn="ctr"/>
            <a:r>
              <a:rPr lang="de-DE" sz="1400" b="1" dirty="0"/>
              <a:t>OR</a:t>
            </a:r>
            <a:endParaRPr lang="de-AT" sz="1400" b="1" dirty="0"/>
          </a:p>
        </p:txBody>
      </p:sp>
      <p:sp>
        <p:nvSpPr>
          <p:cNvPr id="121" name="Textfeld 120"/>
          <p:cNvSpPr txBox="1"/>
          <p:nvPr/>
        </p:nvSpPr>
        <p:spPr>
          <a:xfrm rot="16200000">
            <a:off x="7675297" y="1547136"/>
            <a:ext cx="454071" cy="307777"/>
          </a:xfrm>
          <a:prstGeom prst="rect">
            <a:avLst/>
          </a:prstGeom>
          <a:noFill/>
        </p:spPr>
        <p:txBody>
          <a:bodyPr wrap="square" rtlCol="0">
            <a:spAutoFit/>
          </a:bodyPr>
          <a:lstStyle/>
          <a:p>
            <a:r>
              <a:rPr lang="de-DE" sz="1400" b="1" dirty="0"/>
              <a:t>OR</a:t>
            </a:r>
            <a:endParaRPr lang="de-AT" sz="1400" b="1" dirty="0"/>
          </a:p>
        </p:txBody>
      </p:sp>
      <p:sp>
        <p:nvSpPr>
          <p:cNvPr id="89" name="Textfeld 88"/>
          <p:cNvSpPr txBox="1"/>
          <p:nvPr/>
        </p:nvSpPr>
        <p:spPr>
          <a:xfrm>
            <a:off x="3537300" y="1337661"/>
            <a:ext cx="618700" cy="307777"/>
          </a:xfrm>
          <a:prstGeom prst="rect">
            <a:avLst/>
          </a:prstGeom>
          <a:noFill/>
        </p:spPr>
        <p:txBody>
          <a:bodyPr wrap="square" rtlCol="0">
            <a:spAutoFit/>
          </a:bodyPr>
          <a:lstStyle/>
          <a:p>
            <a:pPr algn="ctr"/>
            <a:r>
              <a:rPr lang="de-DE" sz="1400" b="1" dirty="0"/>
              <a:t>OR</a:t>
            </a:r>
            <a:endParaRPr lang="de-AT" sz="1400" b="1" dirty="0"/>
          </a:p>
        </p:txBody>
      </p:sp>
      <p:sp>
        <p:nvSpPr>
          <p:cNvPr id="91" name="Textfeld 90"/>
          <p:cNvSpPr txBox="1"/>
          <p:nvPr/>
        </p:nvSpPr>
        <p:spPr>
          <a:xfrm>
            <a:off x="6466447" y="1350802"/>
            <a:ext cx="618700" cy="307777"/>
          </a:xfrm>
          <a:prstGeom prst="rect">
            <a:avLst/>
          </a:prstGeom>
          <a:noFill/>
        </p:spPr>
        <p:txBody>
          <a:bodyPr wrap="square" rtlCol="0">
            <a:spAutoFit/>
          </a:bodyPr>
          <a:lstStyle/>
          <a:p>
            <a:pPr algn="ctr"/>
            <a:r>
              <a:rPr lang="de-DE" sz="1400" b="1" dirty="0"/>
              <a:t>OR</a:t>
            </a:r>
            <a:endParaRPr lang="de-AT" sz="1400" b="1" dirty="0"/>
          </a:p>
        </p:txBody>
      </p:sp>
      <p:cxnSp>
        <p:nvCxnSpPr>
          <p:cNvPr id="128" name="Gerade Verbindung mit Pfeil 127"/>
          <p:cNvCxnSpPr/>
          <p:nvPr/>
        </p:nvCxnSpPr>
        <p:spPr>
          <a:xfrm flipH="1">
            <a:off x="1784229" y="1854366"/>
            <a:ext cx="599" cy="128705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Gerade Verbindung mit Pfeil 128"/>
          <p:cNvCxnSpPr/>
          <p:nvPr/>
        </p:nvCxnSpPr>
        <p:spPr>
          <a:xfrm>
            <a:off x="2657113" y="2797847"/>
            <a:ext cx="478" cy="354756"/>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a:off x="3136562" y="2806238"/>
            <a:ext cx="3363" cy="336736"/>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6" name="Gerade Verbindung mit Pfeil 135"/>
          <p:cNvCxnSpPr/>
          <p:nvPr/>
        </p:nvCxnSpPr>
        <p:spPr>
          <a:xfrm>
            <a:off x="3577890" y="2797847"/>
            <a:ext cx="478" cy="354756"/>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Gerade Verbindung mit Pfeil 137"/>
          <p:cNvCxnSpPr/>
          <p:nvPr/>
        </p:nvCxnSpPr>
        <p:spPr>
          <a:xfrm flipH="1">
            <a:off x="4540855" y="1865463"/>
            <a:ext cx="599" cy="128705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Gerade Verbindung mit Pfeil 138"/>
          <p:cNvCxnSpPr/>
          <p:nvPr/>
        </p:nvCxnSpPr>
        <p:spPr>
          <a:xfrm flipH="1">
            <a:off x="6032740" y="1854366"/>
            <a:ext cx="1" cy="1303701"/>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Gerade Verbindung mit Pfeil 139"/>
          <p:cNvCxnSpPr/>
          <p:nvPr/>
        </p:nvCxnSpPr>
        <p:spPr>
          <a:xfrm flipH="1">
            <a:off x="7367915" y="1878381"/>
            <a:ext cx="599" cy="1287055"/>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2" name="Gerade Verbindung mit Pfeil 141"/>
          <p:cNvCxnSpPr/>
          <p:nvPr/>
        </p:nvCxnSpPr>
        <p:spPr>
          <a:xfrm>
            <a:off x="9887129" y="2897778"/>
            <a:ext cx="0" cy="24946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p:nvPr/>
        </p:nvCxnSpPr>
        <p:spPr>
          <a:xfrm flipH="1">
            <a:off x="10342247" y="2907574"/>
            <a:ext cx="1" cy="24618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1" name="Textfeld 110"/>
          <p:cNvSpPr txBox="1"/>
          <p:nvPr/>
        </p:nvSpPr>
        <p:spPr>
          <a:xfrm>
            <a:off x="3559536" y="3148516"/>
            <a:ext cx="618700" cy="307777"/>
          </a:xfrm>
          <a:prstGeom prst="rect">
            <a:avLst/>
          </a:prstGeom>
          <a:noFill/>
        </p:spPr>
        <p:txBody>
          <a:bodyPr wrap="square" rtlCol="0">
            <a:spAutoFit/>
          </a:bodyPr>
          <a:lstStyle/>
          <a:p>
            <a:pPr algn="ctr"/>
            <a:r>
              <a:rPr lang="de-DE" sz="1400" b="1" dirty="0"/>
              <a:t>OR</a:t>
            </a:r>
            <a:endParaRPr lang="de-AT" sz="1400" b="1" dirty="0"/>
          </a:p>
        </p:txBody>
      </p:sp>
      <p:sp>
        <p:nvSpPr>
          <p:cNvPr id="69" name="Textfeld 68"/>
          <p:cNvSpPr txBox="1"/>
          <p:nvPr/>
        </p:nvSpPr>
        <p:spPr>
          <a:xfrm>
            <a:off x="1339475" y="6317229"/>
            <a:ext cx="3966795" cy="415498"/>
          </a:xfrm>
          <a:prstGeom prst="rect">
            <a:avLst/>
          </a:prstGeom>
          <a:noFill/>
          <a:ln>
            <a:solidFill>
              <a:schemeClr val="tx1"/>
            </a:solidFill>
          </a:ln>
        </p:spPr>
        <p:txBody>
          <a:bodyPr wrap="square" rtlCol="0">
            <a:spAutoFit/>
          </a:bodyPr>
          <a:lstStyle/>
          <a:p>
            <a:pPr algn="ctr"/>
            <a:r>
              <a:rPr lang="en-US" sz="1050" dirty="0">
                <a:solidFill>
                  <a:prstClr val="black"/>
                </a:solidFill>
              </a:rPr>
              <a:t>* </a:t>
            </a:r>
            <a:r>
              <a:rPr lang="en-US" sz="1050" u="sng" dirty="0">
                <a:solidFill>
                  <a:prstClr val="black"/>
                </a:solidFill>
              </a:rPr>
              <a:t>Status epilepticus </a:t>
            </a:r>
            <a:r>
              <a:rPr lang="en-US" sz="1050" dirty="0">
                <a:solidFill>
                  <a:prstClr val="black"/>
                </a:solidFill>
              </a:rPr>
              <a:t>if ≥10 continuous minutes OR ≥ 20% of any hour; </a:t>
            </a:r>
            <a:r>
              <a:rPr lang="de-DE" sz="1050" u="sng" dirty="0">
                <a:solidFill>
                  <a:prstClr val="black"/>
                </a:solidFill>
                <a:ea typeface="Cambria Math" panose="02040503050406030204" pitchFamily="18" charset="0"/>
              </a:rPr>
              <a:t>seizure</a:t>
            </a:r>
            <a:r>
              <a:rPr lang="de-DE" sz="1050" dirty="0">
                <a:solidFill>
                  <a:prstClr val="black"/>
                </a:solidFill>
                <a:ea typeface="Cambria Math" panose="02040503050406030204" pitchFamily="18" charset="0"/>
              </a:rPr>
              <a:t> if neither is true</a:t>
            </a:r>
            <a:r>
              <a:rPr lang="de-DE" sz="1050" b="0" i="0" dirty="0">
                <a:solidFill>
                  <a:prstClr val="black"/>
                </a:solidFill>
                <a:ea typeface="Cambria Math" panose="02040503050406030204" pitchFamily="18" charset="0"/>
              </a:rPr>
              <a:t> </a:t>
            </a:r>
          </a:p>
        </p:txBody>
      </p:sp>
      <p:cxnSp>
        <p:nvCxnSpPr>
          <p:cNvPr id="70" name="Gerade Verbindung mit Pfeil 69"/>
          <p:cNvCxnSpPr/>
          <p:nvPr/>
        </p:nvCxnSpPr>
        <p:spPr>
          <a:xfrm>
            <a:off x="8314210" y="2897638"/>
            <a:ext cx="0" cy="24946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a:off x="8779967" y="2908607"/>
            <a:ext cx="0" cy="249460"/>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Textfeld 75"/>
          <p:cNvSpPr txBox="1"/>
          <p:nvPr/>
        </p:nvSpPr>
        <p:spPr>
          <a:xfrm rot="16200000">
            <a:off x="7882399" y="2446294"/>
            <a:ext cx="863622" cy="2308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900" dirty="0">
                <a:solidFill>
                  <a:prstClr val="black"/>
                </a:solidFill>
              </a:rPr>
              <a:t>PLUS modifier</a:t>
            </a:r>
            <a:endParaRPr lang="en-US" sz="900" dirty="0">
              <a:solidFill>
                <a:prstClr val="black"/>
              </a:solidFill>
            </a:endParaRPr>
          </a:p>
        </p:txBody>
      </p:sp>
      <p:sp>
        <p:nvSpPr>
          <p:cNvPr id="77" name="Textfeld 76"/>
          <p:cNvSpPr txBox="1"/>
          <p:nvPr/>
        </p:nvSpPr>
        <p:spPr>
          <a:xfrm rot="16200000">
            <a:off x="8347009" y="2449622"/>
            <a:ext cx="856966" cy="2308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900" dirty="0">
                <a:solidFill>
                  <a:prstClr val="black"/>
                </a:solidFill>
              </a:rPr>
              <a:t>FLUCTUATION</a:t>
            </a:r>
            <a:endParaRPr lang="en-US" sz="900" dirty="0">
              <a:solidFill>
                <a:prstClr val="black"/>
              </a:solidFill>
            </a:endParaRPr>
          </a:p>
        </p:txBody>
      </p:sp>
      <p:sp>
        <p:nvSpPr>
          <p:cNvPr id="94" name="Textfeld 93"/>
          <p:cNvSpPr txBox="1"/>
          <p:nvPr/>
        </p:nvSpPr>
        <p:spPr>
          <a:xfrm rot="16200000">
            <a:off x="9451895" y="2450817"/>
            <a:ext cx="870468" cy="2308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900" dirty="0">
                <a:solidFill>
                  <a:prstClr val="black"/>
                </a:solidFill>
              </a:rPr>
              <a:t>PLUS modifier</a:t>
            </a:r>
            <a:endParaRPr lang="en-US" sz="900" dirty="0">
              <a:solidFill>
                <a:prstClr val="black"/>
              </a:solidFill>
            </a:endParaRPr>
          </a:p>
        </p:txBody>
      </p:sp>
      <p:sp>
        <p:nvSpPr>
          <p:cNvPr id="96" name="Textfeld 95"/>
          <p:cNvSpPr txBox="1"/>
          <p:nvPr/>
        </p:nvSpPr>
        <p:spPr>
          <a:xfrm rot="16200000">
            <a:off x="9905072" y="2451705"/>
            <a:ext cx="868693" cy="2308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900" dirty="0">
                <a:solidFill>
                  <a:prstClr val="black"/>
                </a:solidFill>
              </a:rPr>
              <a:t>FLUCTUATION</a:t>
            </a:r>
            <a:endParaRPr lang="en-US" sz="900" dirty="0">
              <a:solidFill>
                <a:prstClr val="black"/>
              </a:solidFill>
            </a:endParaRPr>
          </a:p>
        </p:txBody>
      </p:sp>
      <p:sp>
        <p:nvSpPr>
          <p:cNvPr id="97" name="Textfeld 96"/>
          <p:cNvSpPr txBox="1"/>
          <p:nvPr/>
        </p:nvSpPr>
        <p:spPr>
          <a:xfrm rot="16200000">
            <a:off x="9885465" y="2369827"/>
            <a:ext cx="454071" cy="307777"/>
          </a:xfrm>
          <a:prstGeom prst="rect">
            <a:avLst/>
          </a:prstGeom>
          <a:noFill/>
        </p:spPr>
        <p:txBody>
          <a:bodyPr wrap="square" rtlCol="0">
            <a:spAutoFit/>
          </a:bodyPr>
          <a:lstStyle/>
          <a:p>
            <a:r>
              <a:rPr lang="de-DE" sz="1400" b="1" dirty="0"/>
              <a:t>OR</a:t>
            </a:r>
            <a:endParaRPr lang="de-AT" sz="1400" b="1" dirty="0"/>
          </a:p>
        </p:txBody>
      </p:sp>
      <p:sp>
        <p:nvSpPr>
          <p:cNvPr id="99" name="Textfeld 98"/>
          <p:cNvSpPr txBox="1"/>
          <p:nvPr/>
        </p:nvSpPr>
        <p:spPr>
          <a:xfrm rot="16200000">
            <a:off x="2205844" y="2416715"/>
            <a:ext cx="917668" cy="235944"/>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900" dirty="0">
                <a:solidFill>
                  <a:prstClr val="black"/>
                </a:solidFill>
              </a:rPr>
              <a:t>FREQUENCY </a:t>
            </a:r>
            <a:endParaRPr lang="en-US" sz="900" dirty="0">
              <a:solidFill>
                <a:prstClr val="black"/>
              </a:solidFill>
            </a:endParaRPr>
          </a:p>
        </p:txBody>
      </p:sp>
      <p:sp>
        <p:nvSpPr>
          <p:cNvPr id="100" name="Textfeld 99"/>
          <p:cNvSpPr txBox="1"/>
          <p:nvPr/>
        </p:nvSpPr>
        <p:spPr>
          <a:xfrm rot="16200000">
            <a:off x="2675456" y="2419271"/>
            <a:ext cx="917669" cy="2308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900" dirty="0">
                <a:solidFill>
                  <a:prstClr val="black"/>
                </a:solidFill>
              </a:rPr>
              <a:t>MORPHOLOGY</a:t>
            </a:r>
            <a:endParaRPr lang="en-US" sz="900" dirty="0">
              <a:solidFill>
                <a:prstClr val="black"/>
              </a:solidFill>
            </a:endParaRPr>
          </a:p>
        </p:txBody>
      </p:sp>
      <p:sp>
        <p:nvSpPr>
          <p:cNvPr id="101" name="Textfeld 100"/>
          <p:cNvSpPr txBox="1"/>
          <p:nvPr/>
        </p:nvSpPr>
        <p:spPr>
          <a:xfrm rot="16200000">
            <a:off x="3129123" y="2419271"/>
            <a:ext cx="917669" cy="2308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de-DE" sz="900" dirty="0">
                <a:solidFill>
                  <a:prstClr val="black"/>
                </a:solidFill>
              </a:rPr>
              <a:t>LOCATION</a:t>
            </a:r>
            <a:endParaRPr lang="en-US" sz="900" dirty="0">
              <a:solidFill>
                <a:prstClr val="black"/>
              </a:solidFill>
            </a:endParaRPr>
          </a:p>
        </p:txBody>
      </p:sp>
      <p:sp>
        <p:nvSpPr>
          <p:cNvPr id="103" name="Textfeld 102"/>
          <p:cNvSpPr txBox="1"/>
          <p:nvPr/>
        </p:nvSpPr>
        <p:spPr>
          <a:xfrm rot="16200000">
            <a:off x="2691728" y="2391789"/>
            <a:ext cx="454071" cy="307777"/>
          </a:xfrm>
          <a:prstGeom prst="rect">
            <a:avLst/>
          </a:prstGeom>
          <a:noFill/>
        </p:spPr>
        <p:txBody>
          <a:bodyPr wrap="square" rtlCol="0">
            <a:spAutoFit/>
          </a:bodyPr>
          <a:lstStyle/>
          <a:p>
            <a:r>
              <a:rPr lang="de-DE" sz="1400" b="1" dirty="0"/>
              <a:t>OR</a:t>
            </a:r>
            <a:endParaRPr lang="de-AT" sz="1400" b="1" dirty="0"/>
          </a:p>
        </p:txBody>
      </p:sp>
      <p:sp>
        <p:nvSpPr>
          <p:cNvPr id="104" name="Textfeld 103"/>
          <p:cNvSpPr txBox="1"/>
          <p:nvPr/>
        </p:nvSpPr>
        <p:spPr>
          <a:xfrm rot="16200000">
            <a:off x="3121271" y="2389194"/>
            <a:ext cx="454071" cy="307777"/>
          </a:xfrm>
          <a:prstGeom prst="rect">
            <a:avLst/>
          </a:prstGeom>
          <a:noFill/>
        </p:spPr>
        <p:txBody>
          <a:bodyPr wrap="square" rtlCol="0">
            <a:spAutoFit/>
          </a:bodyPr>
          <a:lstStyle/>
          <a:p>
            <a:r>
              <a:rPr lang="de-DE" sz="1400" b="1" dirty="0"/>
              <a:t>OR</a:t>
            </a:r>
            <a:endParaRPr lang="de-AT" sz="1400" b="1" dirty="0"/>
          </a:p>
        </p:txBody>
      </p:sp>
      <p:sp>
        <p:nvSpPr>
          <p:cNvPr id="107" name="Textfeld 106"/>
          <p:cNvSpPr txBox="1"/>
          <p:nvPr/>
        </p:nvSpPr>
        <p:spPr>
          <a:xfrm>
            <a:off x="10454834" y="6511148"/>
            <a:ext cx="1795159" cy="369332"/>
          </a:xfrm>
          <a:prstGeom prst="rect">
            <a:avLst/>
          </a:prstGeom>
          <a:noFill/>
        </p:spPr>
        <p:txBody>
          <a:bodyPr wrap="square" rtlCol="0">
            <a:spAutoFit/>
          </a:bodyPr>
          <a:lstStyle/>
          <a:p>
            <a:pPr algn="r"/>
            <a:r>
              <a:rPr lang="de-DE" sz="900" dirty="0"/>
              <a:t>Modified from Trinka &amp; Leitinger, </a:t>
            </a:r>
          </a:p>
          <a:p>
            <a:pPr algn="r"/>
            <a:r>
              <a:rPr lang="de-DE" sz="900" dirty="0"/>
              <a:t>2022, submitted</a:t>
            </a:r>
            <a:endParaRPr lang="de-AT" sz="900" dirty="0"/>
          </a:p>
        </p:txBody>
      </p:sp>
      <p:cxnSp>
        <p:nvCxnSpPr>
          <p:cNvPr id="79" name="Gerade Verbindung mit Pfeil 78"/>
          <p:cNvCxnSpPr/>
          <p:nvPr/>
        </p:nvCxnSpPr>
        <p:spPr>
          <a:xfrm>
            <a:off x="2519358" y="3465866"/>
            <a:ext cx="0" cy="1839322"/>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1328058" y="3146305"/>
            <a:ext cx="2382600"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1200" dirty="0">
                <a:solidFill>
                  <a:prstClr val="black"/>
                </a:solidFill>
                <a:latin typeface="Calibri"/>
              </a:rPr>
              <a:t>Electro</a:t>
            </a:r>
            <a:r>
              <a:rPr lang="en-US" sz="1200" b="1" dirty="0">
                <a:solidFill>
                  <a:prstClr val="black"/>
                </a:solidFill>
                <a:latin typeface="Calibri"/>
              </a:rPr>
              <a:t>graphic</a:t>
            </a:r>
            <a:r>
              <a:rPr lang="en-US" sz="1200" dirty="0">
                <a:solidFill>
                  <a:prstClr val="black"/>
                </a:solidFill>
                <a:latin typeface="Calibri"/>
              </a:rPr>
              <a:t> </a:t>
            </a:r>
          </a:p>
          <a:p>
            <a:pPr algn="ctr"/>
            <a:r>
              <a:rPr lang="en-US" sz="1200" dirty="0">
                <a:solidFill>
                  <a:prstClr val="black"/>
                </a:solidFill>
                <a:latin typeface="Calibri"/>
              </a:rPr>
              <a:t>seizure </a:t>
            </a:r>
            <a:r>
              <a:rPr lang="en-US" sz="1200" b="1" dirty="0">
                <a:solidFill>
                  <a:prstClr val="black"/>
                </a:solidFill>
                <a:latin typeface="Calibri"/>
              </a:rPr>
              <a:t>E</a:t>
            </a:r>
            <a:r>
              <a:rPr lang="en-US" sz="1200" dirty="0">
                <a:solidFill>
                  <a:prstClr val="black"/>
                </a:solidFill>
                <a:latin typeface="Calibri"/>
              </a:rPr>
              <a:t>Sz/</a:t>
            </a:r>
            <a:r>
              <a:rPr lang="en-US" sz="1200" b="1" dirty="0">
                <a:solidFill>
                  <a:prstClr val="black"/>
                </a:solidFill>
                <a:latin typeface="Calibri"/>
              </a:rPr>
              <a:t>E</a:t>
            </a:r>
            <a:r>
              <a:rPr lang="en-US" sz="1200" dirty="0">
                <a:solidFill>
                  <a:prstClr val="black"/>
                </a:solidFill>
                <a:latin typeface="Calibri"/>
              </a:rPr>
              <a:t>SE*</a:t>
            </a:r>
            <a:endParaRPr lang="en-US" sz="1200" dirty="0">
              <a:solidFill>
                <a:prstClr val="black"/>
              </a:solidFill>
            </a:endParaRPr>
          </a:p>
        </p:txBody>
      </p:sp>
      <p:sp>
        <p:nvSpPr>
          <p:cNvPr id="92" name="Textfeld 91"/>
          <p:cNvSpPr txBox="1"/>
          <p:nvPr/>
        </p:nvSpPr>
        <p:spPr>
          <a:xfrm>
            <a:off x="1325642" y="1094216"/>
            <a:ext cx="931405" cy="938719"/>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1100" b="1" dirty="0">
                <a:solidFill>
                  <a:prstClr val="black"/>
                </a:solidFill>
              </a:rPr>
              <a:t>Epileptiform</a:t>
            </a:r>
            <a:r>
              <a:rPr lang="en-US" sz="1100" dirty="0">
                <a:solidFill>
                  <a:prstClr val="black"/>
                </a:solidFill>
              </a:rPr>
              <a:t> discharges averaging</a:t>
            </a:r>
          </a:p>
          <a:p>
            <a:pPr algn="ctr"/>
            <a:r>
              <a:rPr lang="en-US" sz="1100" dirty="0">
                <a:solidFill>
                  <a:prstClr val="black"/>
                </a:solidFill>
              </a:rPr>
              <a:t> </a:t>
            </a:r>
            <a:r>
              <a:rPr lang="en-US" sz="1100" b="1" dirty="0">
                <a:solidFill>
                  <a:prstClr val="black"/>
                </a:solidFill>
              </a:rPr>
              <a:t>&gt; 2.5Hz</a:t>
            </a:r>
          </a:p>
          <a:p>
            <a:pPr algn="ctr"/>
            <a:r>
              <a:rPr lang="en-US" sz="1100" dirty="0">
                <a:solidFill>
                  <a:prstClr val="black"/>
                </a:solidFill>
              </a:rPr>
              <a:t> (&gt;25 in 10 s)</a:t>
            </a:r>
          </a:p>
        </p:txBody>
      </p:sp>
      <p:sp>
        <p:nvSpPr>
          <p:cNvPr id="93" name="Textfeld 92"/>
          <p:cNvSpPr txBox="1"/>
          <p:nvPr/>
        </p:nvSpPr>
        <p:spPr>
          <a:xfrm>
            <a:off x="4034401" y="1091320"/>
            <a:ext cx="1072109" cy="938719"/>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100" dirty="0">
                <a:solidFill>
                  <a:prstClr val="black"/>
                </a:solidFill>
              </a:rPr>
              <a:t>Definite </a:t>
            </a:r>
            <a:r>
              <a:rPr lang="en-US" sz="1100" b="1" dirty="0">
                <a:solidFill>
                  <a:prstClr val="black"/>
                </a:solidFill>
              </a:rPr>
              <a:t>clinical correlate </a:t>
            </a:r>
            <a:r>
              <a:rPr lang="en-US" sz="1100" dirty="0">
                <a:solidFill>
                  <a:prstClr val="black"/>
                </a:solidFill>
              </a:rPr>
              <a:t>time-locked to pattern of any duration</a:t>
            </a:r>
            <a:endParaRPr lang="en-US" sz="1200" dirty="0">
              <a:solidFill>
                <a:prstClr val="black"/>
              </a:solidFill>
            </a:endParaRPr>
          </a:p>
        </p:txBody>
      </p:sp>
      <p:sp>
        <p:nvSpPr>
          <p:cNvPr id="113" name="Textfeld 112"/>
          <p:cNvSpPr txBox="1"/>
          <p:nvPr/>
        </p:nvSpPr>
        <p:spPr>
          <a:xfrm>
            <a:off x="5444765" y="1094216"/>
            <a:ext cx="1174931" cy="938719"/>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100" b="1" dirty="0">
                <a:solidFill>
                  <a:prstClr val="black"/>
                </a:solidFill>
                <a:latin typeface="Calibri"/>
              </a:rPr>
              <a:t>EEG </a:t>
            </a:r>
            <a:r>
              <a:rPr lang="en-US" sz="1100" b="1" u="sng" dirty="0">
                <a:solidFill>
                  <a:prstClr val="black"/>
                </a:solidFill>
                <a:latin typeface="Calibri"/>
              </a:rPr>
              <a:t>AND</a:t>
            </a:r>
            <a:r>
              <a:rPr lang="en-US" sz="1100" b="1" dirty="0">
                <a:solidFill>
                  <a:prstClr val="black"/>
                </a:solidFill>
                <a:latin typeface="Calibri"/>
              </a:rPr>
              <a:t> clinical improvement</a:t>
            </a:r>
            <a:r>
              <a:rPr lang="en-US" sz="1100" dirty="0">
                <a:solidFill>
                  <a:prstClr val="black"/>
                </a:solidFill>
                <a:latin typeface="Calibri"/>
              </a:rPr>
              <a:t> with parenteral (typically IV) ASM</a:t>
            </a:r>
            <a:endParaRPr lang="en-US" sz="1200" dirty="0">
              <a:solidFill>
                <a:prstClr val="black"/>
              </a:solidFill>
            </a:endParaRPr>
          </a:p>
        </p:txBody>
      </p:sp>
      <mc:AlternateContent xmlns:mc="http://schemas.openxmlformats.org/markup-compatibility/2006" xmlns:a14="http://schemas.microsoft.com/office/drawing/2010/main">
        <mc:Choice Requires="a14">
          <p:sp>
            <p:nvSpPr>
              <p:cNvPr id="114" name="Textfeld 113"/>
              <p:cNvSpPr txBox="1"/>
              <p:nvPr/>
            </p:nvSpPr>
            <p:spPr>
              <a:xfrm>
                <a:off x="6954234" y="1432534"/>
                <a:ext cx="814533" cy="6001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de-DE" sz="1100" dirty="0">
                    <a:solidFill>
                      <a:prstClr val="black"/>
                    </a:solidFill>
                  </a:rPr>
                  <a:t>&gt;1.0Hz but </a:t>
                </a:r>
              </a:p>
              <a:p>
                <a:pPr algn="ctr"/>
                <a14:m>
                  <m:oMath xmlns:m="http://schemas.openxmlformats.org/officeDocument/2006/math">
                    <m:r>
                      <a:rPr lang="de-DE" sz="1100" i="1" smtClean="0">
                        <a:solidFill>
                          <a:prstClr val="black"/>
                        </a:solidFill>
                        <a:latin typeface="Cambria Math" panose="02040503050406030204" pitchFamily="18" charset="0"/>
                        <a:ea typeface="Cambria Math" panose="02040503050406030204" pitchFamily="18" charset="0"/>
                      </a:rPr>
                      <m:t>≤</m:t>
                    </m:r>
                  </m:oMath>
                </a14:m>
                <a:r>
                  <a:rPr lang="en-US" sz="1100" dirty="0">
                    <a:solidFill>
                      <a:prstClr val="black"/>
                    </a:solidFill>
                  </a:rPr>
                  <a:t> 2.5Hz </a:t>
                </a:r>
              </a:p>
              <a:p>
                <a:pPr algn="ctr"/>
                <a:r>
                  <a:rPr lang="en-US" sz="1100" dirty="0">
                    <a:solidFill>
                      <a:prstClr val="black"/>
                    </a:solidFill>
                  </a:rPr>
                  <a:t>over 10s</a:t>
                </a:r>
              </a:p>
            </p:txBody>
          </p:sp>
        </mc:Choice>
        <mc:Fallback xmlns="">
          <p:sp>
            <p:nvSpPr>
              <p:cNvPr id="114" name="Textfeld 113"/>
              <p:cNvSpPr txBox="1">
                <a:spLocks noRot="1" noChangeAspect="1" noMove="1" noResize="1" noEditPoints="1" noAdjustHandles="1" noChangeArrowheads="1" noChangeShapeType="1" noTextEdit="1"/>
              </p:cNvSpPr>
              <p:nvPr/>
            </p:nvSpPr>
            <p:spPr>
              <a:xfrm>
                <a:off x="6954234" y="1432534"/>
                <a:ext cx="814533" cy="600164"/>
              </a:xfrm>
              <a:prstGeom prst="rect">
                <a:avLst/>
              </a:prstGeom>
              <a:blipFill>
                <a:blip r:embed="rId5"/>
                <a:stretch>
                  <a:fillRect r="-1481" b="-5000"/>
                </a:stretch>
              </a:blipFill>
              <a:ln>
                <a:solidFill>
                  <a:schemeClr val="tx1"/>
                </a:solidFill>
              </a:ln>
            </p:spPr>
            <p:txBody>
              <a:bodyPr/>
              <a:lstStyle/>
              <a:p>
                <a:r>
                  <a:rPr lang="de-AT">
                    <a:noFill/>
                  </a:rPr>
                  <a:t> </a:t>
                </a:r>
              </a:p>
            </p:txBody>
          </p:sp>
        </mc:Fallback>
      </mc:AlternateContent>
      <p:sp>
        <p:nvSpPr>
          <p:cNvPr id="72" name="Textfeld 71"/>
          <p:cNvSpPr txBox="1"/>
          <p:nvPr/>
        </p:nvSpPr>
        <p:spPr>
          <a:xfrm>
            <a:off x="1343916" y="5305188"/>
            <a:ext cx="5271139" cy="307777"/>
          </a:xfrm>
          <a:prstGeom prst="rect">
            <a:avLst/>
          </a:prstGeom>
          <a:solidFill>
            <a:srgbClr val="FFFF00">
              <a:alpha val="50000"/>
            </a:srgbClr>
          </a:solidFill>
          <a:ln>
            <a:solidFill>
              <a:srgbClr val="000000"/>
            </a:solidFill>
          </a:ln>
        </p:spPr>
        <p:txBody>
          <a:bodyPr wrap="square" rtlCol="0">
            <a:spAutoFit/>
          </a:bodyPr>
          <a:lstStyle/>
          <a:p>
            <a:pPr algn="ctr"/>
            <a:r>
              <a:rPr lang="en-US" sz="1400" b="1" dirty="0">
                <a:solidFill>
                  <a:prstClr val="black"/>
                </a:solidFill>
                <a:latin typeface="Calibri"/>
              </a:rPr>
              <a:t>EEG</a:t>
            </a:r>
            <a:r>
              <a:rPr lang="en-US" sz="1400" dirty="0">
                <a:solidFill>
                  <a:prstClr val="black"/>
                </a:solidFill>
                <a:latin typeface="Calibri"/>
              </a:rPr>
              <a:t> + </a:t>
            </a:r>
            <a:r>
              <a:rPr lang="en-US" sz="1400" b="1" dirty="0">
                <a:solidFill>
                  <a:prstClr val="black"/>
                </a:solidFill>
                <a:latin typeface="Calibri"/>
              </a:rPr>
              <a:t>CLINICAL</a:t>
            </a:r>
            <a:r>
              <a:rPr lang="en-US" sz="1400" dirty="0">
                <a:solidFill>
                  <a:prstClr val="black"/>
                </a:solidFill>
                <a:latin typeface="Calibri"/>
              </a:rPr>
              <a:t> </a:t>
            </a:r>
            <a:r>
              <a:rPr lang="en-US" sz="1400" b="1" dirty="0">
                <a:solidFill>
                  <a:prstClr val="black"/>
                </a:solidFill>
                <a:latin typeface="Calibri"/>
              </a:rPr>
              <a:t>CONTEXT</a:t>
            </a:r>
            <a:endParaRPr lang="en-US" sz="1400" dirty="0">
              <a:solidFill>
                <a:prstClr val="black"/>
              </a:solidFill>
            </a:endParaRPr>
          </a:p>
        </p:txBody>
      </p:sp>
      <p:cxnSp>
        <p:nvCxnSpPr>
          <p:cNvPr id="85" name="Gerade Verbindung mit Pfeil 84"/>
          <p:cNvCxnSpPr/>
          <p:nvPr/>
        </p:nvCxnSpPr>
        <p:spPr>
          <a:xfrm flipH="1">
            <a:off x="8185968" y="3546736"/>
            <a:ext cx="1" cy="193877"/>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Gerade Verbindung mit Pfeil 115"/>
          <p:cNvCxnSpPr/>
          <p:nvPr/>
        </p:nvCxnSpPr>
        <p:spPr>
          <a:xfrm>
            <a:off x="10594455" y="3465866"/>
            <a:ext cx="0" cy="1839322"/>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7" name="Textfeld 116"/>
          <p:cNvSpPr txBox="1"/>
          <p:nvPr/>
        </p:nvSpPr>
        <p:spPr>
          <a:xfrm>
            <a:off x="6922595" y="3152603"/>
            <a:ext cx="3916853"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200" dirty="0">
                <a:solidFill>
                  <a:prstClr val="black"/>
                </a:solidFill>
                <a:latin typeface="Calibri"/>
              </a:rPr>
              <a:t>Ictal Interictal Continuum, IIC,</a:t>
            </a:r>
          </a:p>
          <a:p>
            <a:pPr algn="ctr"/>
            <a:r>
              <a:rPr lang="en-US" sz="1200" i="1" dirty="0">
                <a:solidFill>
                  <a:prstClr val="black"/>
                </a:solidFill>
              </a:rPr>
              <a:t>synonym: </a:t>
            </a:r>
            <a:r>
              <a:rPr lang="en-US" sz="1200" b="1" dirty="0">
                <a:solidFill>
                  <a:prstClr val="black"/>
                </a:solidFill>
              </a:rPr>
              <a:t>Possible</a:t>
            </a:r>
            <a:r>
              <a:rPr lang="en-US" sz="1200" dirty="0">
                <a:solidFill>
                  <a:prstClr val="black"/>
                </a:solidFill>
              </a:rPr>
              <a:t> Electro</a:t>
            </a:r>
            <a:r>
              <a:rPr lang="en-US" sz="1200" b="1" dirty="0">
                <a:solidFill>
                  <a:prstClr val="black"/>
                </a:solidFill>
              </a:rPr>
              <a:t>graphic</a:t>
            </a:r>
            <a:r>
              <a:rPr lang="en-US" sz="1200" dirty="0">
                <a:solidFill>
                  <a:prstClr val="black"/>
                </a:solidFill>
              </a:rPr>
              <a:t> Sz/SE, </a:t>
            </a:r>
            <a:r>
              <a:rPr lang="en-US" sz="1200" b="1" dirty="0">
                <a:solidFill>
                  <a:prstClr val="black"/>
                </a:solidFill>
              </a:rPr>
              <a:t>poss.</a:t>
            </a:r>
            <a:r>
              <a:rPr lang="en-US" sz="1200" dirty="0">
                <a:solidFill>
                  <a:prstClr val="black"/>
                </a:solidFill>
              </a:rPr>
              <a:t> </a:t>
            </a:r>
            <a:r>
              <a:rPr lang="en-US" sz="1200" b="1" dirty="0">
                <a:solidFill>
                  <a:prstClr val="black"/>
                </a:solidFill>
              </a:rPr>
              <a:t>E</a:t>
            </a:r>
            <a:r>
              <a:rPr lang="en-US" sz="1200" dirty="0">
                <a:solidFill>
                  <a:prstClr val="black"/>
                </a:solidFill>
              </a:rPr>
              <a:t>Sz/</a:t>
            </a:r>
            <a:r>
              <a:rPr lang="en-US" sz="1200" b="1" dirty="0">
                <a:solidFill>
                  <a:prstClr val="black"/>
                </a:solidFill>
              </a:rPr>
              <a:t>E</a:t>
            </a:r>
            <a:r>
              <a:rPr lang="en-US" sz="1200" dirty="0">
                <a:solidFill>
                  <a:prstClr val="black"/>
                </a:solidFill>
              </a:rPr>
              <a:t>SE*</a:t>
            </a:r>
          </a:p>
        </p:txBody>
      </p:sp>
      <p:cxnSp>
        <p:nvCxnSpPr>
          <p:cNvPr id="115" name="Gerade Verbindung mit Pfeil 114"/>
          <p:cNvCxnSpPr/>
          <p:nvPr/>
        </p:nvCxnSpPr>
        <p:spPr>
          <a:xfrm>
            <a:off x="8188111" y="3982216"/>
            <a:ext cx="0" cy="315859"/>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Gerade Verbindung mit Pfeil 129"/>
          <p:cNvCxnSpPr/>
          <p:nvPr/>
        </p:nvCxnSpPr>
        <p:spPr>
          <a:xfrm flipH="1">
            <a:off x="7002692" y="4351207"/>
            <a:ext cx="989943" cy="0"/>
          </a:xfrm>
          <a:prstGeom prst="straightConnector1">
            <a:avLst/>
          </a:prstGeom>
          <a:ln w="15875">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1" name="Textfeld 130"/>
          <p:cNvSpPr txBox="1"/>
          <p:nvPr/>
        </p:nvSpPr>
        <p:spPr>
          <a:xfrm>
            <a:off x="7562514" y="3725320"/>
            <a:ext cx="1246910" cy="26161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100" b="1" dirty="0">
                <a:solidFill>
                  <a:prstClr val="black"/>
                </a:solidFill>
                <a:latin typeface="Calibri"/>
              </a:rPr>
              <a:t>IV-ASM trial</a:t>
            </a:r>
            <a:endParaRPr lang="en-US" sz="1100" b="1" dirty="0">
              <a:solidFill>
                <a:prstClr val="black"/>
              </a:solidFill>
            </a:endParaRPr>
          </a:p>
        </p:txBody>
      </p:sp>
      <p:sp>
        <p:nvSpPr>
          <p:cNvPr id="132" name="Textfeld 131"/>
          <p:cNvSpPr txBox="1"/>
          <p:nvPr/>
        </p:nvSpPr>
        <p:spPr>
          <a:xfrm>
            <a:off x="7085816" y="4110122"/>
            <a:ext cx="506320" cy="261610"/>
          </a:xfrm>
          <a:prstGeom prst="rect">
            <a:avLst/>
          </a:prstGeom>
          <a:noFill/>
        </p:spPr>
        <p:txBody>
          <a:bodyPr wrap="square" rtlCol="0">
            <a:spAutoFit/>
          </a:bodyPr>
          <a:lstStyle/>
          <a:p>
            <a:r>
              <a:rPr lang="de-DE" sz="1100" dirty="0">
                <a:solidFill>
                  <a:schemeClr val="accent1">
                    <a:lumMod val="50000"/>
                  </a:schemeClr>
                </a:solidFill>
              </a:rPr>
              <a:t>Yes</a:t>
            </a:r>
            <a:endParaRPr lang="de-AT" sz="1100" dirty="0">
              <a:solidFill>
                <a:schemeClr val="accent1">
                  <a:lumMod val="50000"/>
                </a:schemeClr>
              </a:solidFill>
            </a:endParaRPr>
          </a:p>
        </p:txBody>
      </p:sp>
      <p:sp>
        <p:nvSpPr>
          <p:cNvPr id="137" name="Textfeld 136"/>
          <p:cNvSpPr txBox="1"/>
          <p:nvPr/>
        </p:nvSpPr>
        <p:spPr>
          <a:xfrm>
            <a:off x="8167998" y="4602664"/>
            <a:ext cx="506320" cy="261610"/>
          </a:xfrm>
          <a:prstGeom prst="rect">
            <a:avLst/>
          </a:prstGeom>
          <a:noFill/>
        </p:spPr>
        <p:txBody>
          <a:bodyPr wrap="square" rtlCol="0">
            <a:spAutoFit/>
          </a:bodyPr>
          <a:lstStyle/>
          <a:p>
            <a:r>
              <a:rPr lang="de-DE" sz="1100" dirty="0">
                <a:solidFill>
                  <a:schemeClr val="accent1">
                    <a:lumMod val="50000"/>
                  </a:schemeClr>
                </a:solidFill>
              </a:rPr>
              <a:t>No</a:t>
            </a:r>
            <a:endParaRPr lang="de-AT" sz="1100" dirty="0">
              <a:solidFill>
                <a:schemeClr val="accent1">
                  <a:lumMod val="50000"/>
                </a:schemeClr>
              </a:solidFill>
            </a:endParaRPr>
          </a:p>
        </p:txBody>
      </p:sp>
      <p:cxnSp>
        <p:nvCxnSpPr>
          <p:cNvPr id="141" name="Gerade Verbindung mit Pfeil 140"/>
          <p:cNvCxnSpPr/>
          <p:nvPr/>
        </p:nvCxnSpPr>
        <p:spPr>
          <a:xfrm>
            <a:off x="8188111" y="4531174"/>
            <a:ext cx="0" cy="315859"/>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4" name="Gruppieren 143"/>
          <p:cNvGrpSpPr/>
          <p:nvPr/>
        </p:nvGrpSpPr>
        <p:grpSpPr>
          <a:xfrm>
            <a:off x="7375690" y="4053660"/>
            <a:ext cx="1616480" cy="594572"/>
            <a:chOff x="6893743" y="3130111"/>
            <a:chExt cx="1712476" cy="693017"/>
          </a:xfrm>
        </p:grpSpPr>
        <p:sp>
          <p:nvSpPr>
            <p:cNvPr id="145" name="Raute 144"/>
            <p:cNvSpPr/>
            <p:nvPr/>
          </p:nvSpPr>
          <p:spPr>
            <a:xfrm>
              <a:off x="6893743" y="3130111"/>
              <a:ext cx="1712476" cy="693017"/>
            </a:xfrm>
            <a:prstGeom prst="diamond">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6" name="Textfeld 145"/>
            <p:cNvSpPr txBox="1"/>
            <p:nvPr/>
          </p:nvSpPr>
          <p:spPr>
            <a:xfrm>
              <a:off x="7126345" y="3277442"/>
              <a:ext cx="1284694" cy="466357"/>
            </a:xfrm>
            <a:prstGeom prst="rect">
              <a:avLst/>
            </a:prstGeom>
            <a:noFill/>
          </p:spPr>
          <p:txBody>
            <a:bodyPr wrap="square" rtlCol="0">
              <a:spAutoFit/>
            </a:bodyPr>
            <a:lstStyle/>
            <a:p>
              <a:pPr algn="ctr"/>
              <a:r>
                <a:rPr lang="en-US" sz="1000" b="1" dirty="0">
                  <a:solidFill>
                    <a:prstClr val="black"/>
                  </a:solidFill>
                </a:rPr>
                <a:t>EEG</a:t>
              </a:r>
              <a:r>
                <a:rPr lang="en-US" sz="1000" dirty="0">
                  <a:solidFill>
                    <a:prstClr val="black"/>
                  </a:solidFill>
                </a:rPr>
                <a:t> </a:t>
              </a:r>
              <a:r>
                <a:rPr lang="en-US" sz="1000" u="sng" dirty="0">
                  <a:solidFill>
                    <a:prstClr val="black"/>
                  </a:solidFill>
                </a:rPr>
                <a:t>AND</a:t>
              </a:r>
              <a:r>
                <a:rPr lang="en-US" sz="1000" dirty="0">
                  <a:solidFill>
                    <a:prstClr val="black"/>
                  </a:solidFill>
                </a:rPr>
                <a:t> </a:t>
              </a:r>
              <a:r>
                <a:rPr lang="en-US" sz="1000" b="1" dirty="0">
                  <a:solidFill>
                    <a:prstClr val="black"/>
                  </a:solidFill>
                </a:rPr>
                <a:t>CLINICAL</a:t>
              </a:r>
              <a:r>
                <a:rPr lang="en-US" sz="1000" dirty="0">
                  <a:solidFill>
                    <a:prstClr val="black"/>
                  </a:solidFill>
                </a:rPr>
                <a:t> </a:t>
              </a:r>
              <a:r>
                <a:rPr lang="en-US" sz="1000" b="1" dirty="0">
                  <a:solidFill>
                    <a:prstClr val="black"/>
                  </a:solidFill>
                </a:rPr>
                <a:t>improvement?</a:t>
              </a:r>
              <a:endParaRPr lang="de-AT" sz="1000" dirty="0"/>
            </a:p>
          </p:txBody>
        </p:sp>
      </p:grpSp>
      <p:cxnSp>
        <p:nvCxnSpPr>
          <p:cNvPr id="148" name="Gerade Verbindung mit Pfeil 147"/>
          <p:cNvCxnSpPr/>
          <p:nvPr/>
        </p:nvCxnSpPr>
        <p:spPr>
          <a:xfrm flipH="1" flipV="1">
            <a:off x="6615055" y="3384844"/>
            <a:ext cx="384520" cy="96636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9" name="Textfeld 148"/>
          <p:cNvSpPr txBox="1"/>
          <p:nvPr/>
        </p:nvSpPr>
        <p:spPr>
          <a:xfrm>
            <a:off x="4034398" y="3154011"/>
            <a:ext cx="2580657" cy="46166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200" dirty="0">
                <a:solidFill>
                  <a:prstClr val="black"/>
                </a:solidFill>
                <a:latin typeface="Calibri"/>
              </a:rPr>
              <a:t>Electro</a:t>
            </a:r>
            <a:r>
              <a:rPr lang="en-US" sz="1200" b="1" dirty="0">
                <a:solidFill>
                  <a:prstClr val="black"/>
                </a:solidFill>
                <a:latin typeface="Calibri"/>
              </a:rPr>
              <a:t>clinical</a:t>
            </a:r>
            <a:r>
              <a:rPr lang="en-US" sz="1200" dirty="0">
                <a:solidFill>
                  <a:prstClr val="black"/>
                </a:solidFill>
                <a:latin typeface="Calibri"/>
              </a:rPr>
              <a:t> </a:t>
            </a:r>
          </a:p>
          <a:p>
            <a:pPr algn="ctr"/>
            <a:r>
              <a:rPr lang="en-US" sz="1200" dirty="0">
                <a:solidFill>
                  <a:prstClr val="black"/>
                </a:solidFill>
                <a:latin typeface="Calibri"/>
              </a:rPr>
              <a:t>seizure, </a:t>
            </a:r>
            <a:r>
              <a:rPr lang="en-US" sz="1200" b="1" dirty="0">
                <a:solidFill>
                  <a:prstClr val="black"/>
                </a:solidFill>
                <a:latin typeface="Calibri"/>
              </a:rPr>
              <a:t>EC</a:t>
            </a:r>
            <a:r>
              <a:rPr lang="en-US" sz="1200" dirty="0">
                <a:solidFill>
                  <a:prstClr val="black"/>
                </a:solidFill>
                <a:latin typeface="Calibri"/>
              </a:rPr>
              <a:t>Sz/</a:t>
            </a:r>
            <a:r>
              <a:rPr lang="en-US" sz="1200" b="1" dirty="0">
                <a:solidFill>
                  <a:prstClr val="black"/>
                </a:solidFill>
                <a:latin typeface="Calibri"/>
              </a:rPr>
              <a:t>EC</a:t>
            </a:r>
            <a:r>
              <a:rPr lang="en-US" sz="1200" dirty="0">
                <a:solidFill>
                  <a:prstClr val="black"/>
                </a:solidFill>
                <a:latin typeface="Calibri"/>
              </a:rPr>
              <a:t>SE*</a:t>
            </a:r>
            <a:endParaRPr lang="en-US" sz="1200" dirty="0">
              <a:solidFill>
                <a:prstClr val="black"/>
              </a:solidFill>
            </a:endParaRPr>
          </a:p>
        </p:txBody>
      </p:sp>
      <p:sp>
        <p:nvSpPr>
          <p:cNvPr id="150" name="Textfeld 149"/>
          <p:cNvSpPr txBox="1"/>
          <p:nvPr/>
        </p:nvSpPr>
        <p:spPr>
          <a:xfrm>
            <a:off x="6922594" y="5307090"/>
            <a:ext cx="3916853" cy="307777"/>
          </a:xfrm>
          <a:prstGeom prst="rect">
            <a:avLst/>
          </a:prstGeom>
          <a:solidFill>
            <a:srgbClr val="FFFF00">
              <a:alpha val="50000"/>
            </a:srgbClr>
          </a:solidFill>
          <a:ln>
            <a:solidFill>
              <a:srgbClr val="000000"/>
            </a:solidFill>
          </a:ln>
        </p:spPr>
        <p:txBody>
          <a:bodyPr wrap="square" rtlCol="0">
            <a:spAutoFit/>
          </a:bodyPr>
          <a:lstStyle/>
          <a:p>
            <a:pPr algn="ctr"/>
            <a:r>
              <a:rPr lang="en-US" sz="1400" b="1" dirty="0">
                <a:solidFill>
                  <a:prstClr val="black"/>
                </a:solidFill>
                <a:latin typeface="Calibri"/>
              </a:rPr>
              <a:t>EEG</a:t>
            </a:r>
            <a:r>
              <a:rPr lang="en-US" sz="1400" dirty="0">
                <a:solidFill>
                  <a:prstClr val="black"/>
                </a:solidFill>
                <a:latin typeface="Calibri"/>
              </a:rPr>
              <a:t> + </a:t>
            </a:r>
            <a:r>
              <a:rPr lang="en-US" sz="1400" b="1" dirty="0">
                <a:solidFill>
                  <a:prstClr val="black"/>
                </a:solidFill>
                <a:latin typeface="Calibri"/>
              </a:rPr>
              <a:t>CLINICAL</a:t>
            </a:r>
            <a:r>
              <a:rPr lang="en-US" sz="1400" dirty="0">
                <a:solidFill>
                  <a:prstClr val="black"/>
                </a:solidFill>
                <a:latin typeface="Calibri"/>
              </a:rPr>
              <a:t> </a:t>
            </a:r>
            <a:r>
              <a:rPr lang="en-US" sz="1400" b="1" dirty="0">
                <a:solidFill>
                  <a:prstClr val="black"/>
                </a:solidFill>
                <a:latin typeface="Calibri"/>
              </a:rPr>
              <a:t>CONTEXT</a:t>
            </a:r>
            <a:endParaRPr lang="en-US" sz="1400" dirty="0">
              <a:solidFill>
                <a:prstClr val="black"/>
              </a:solidFill>
            </a:endParaRPr>
          </a:p>
        </p:txBody>
      </p:sp>
      <p:sp>
        <p:nvSpPr>
          <p:cNvPr id="151" name="Textfeld 150"/>
          <p:cNvSpPr txBox="1"/>
          <p:nvPr/>
        </p:nvSpPr>
        <p:spPr>
          <a:xfrm>
            <a:off x="6922595" y="5784890"/>
            <a:ext cx="3916852" cy="400110"/>
          </a:xfrm>
          <a:prstGeom prst="rect">
            <a:avLst/>
          </a:prstGeom>
          <a:solidFill>
            <a:srgbClr val="00B050">
              <a:alpha val="29000"/>
            </a:srgbClr>
          </a:solidFill>
          <a:ln>
            <a:solidFill>
              <a:srgbClr val="000082"/>
            </a:solidFill>
          </a:ln>
        </p:spPr>
        <p:txBody>
          <a:bodyPr wrap="square" rtlCol="0">
            <a:spAutoFit/>
          </a:bodyPr>
          <a:lstStyle/>
          <a:p>
            <a:pPr algn="ctr"/>
            <a:r>
              <a:rPr lang="en-US" sz="2000" b="1" dirty="0">
                <a:solidFill>
                  <a:prstClr val="black"/>
                </a:solidFill>
              </a:rPr>
              <a:t>Clinical diagnosis of Possible NCSE</a:t>
            </a:r>
          </a:p>
        </p:txBody>
      </p:sp>
      <p:cxnSp>
        <p:nvCxnSpPr>
          <p:cNvPr id="152" name="Gerade Verbindung mit Pfeil 151"/>
          <p:cNvCxnSpPr>
            <a:stCxn id="150" idx="2"/>
            <a:endCxn id="151" idx="0"/>
          </p:cNvCxnSpPr>
          <p:nvPr/>
        </p:nvCxnSpPr>
        <p:spPr>
          <a:xfrm>
            <a:off x="8881021" y="5614867"/>
            <a:ext cx="0" cy="170023"/>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1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164637"/>
            <a:ext cx="10957984" cy="792387"/>
          </a:xfrm>
        </p:spPr>
        <p:txBody>
          <a:bodyPr>
            <a:normAutofit/>
          </a:bodyPr>
          <a:lstStyle/>
          <a:p>
            <a:r>
              <a:rPr lang="en-GB" sz="3200" dirty="0"/>
              <a:t>Electrographic and Electroclinical Seizures</a:t>
            </a:r>
          </a:p>
        </p:txBody>
      </p:sp>
      <p:pic>
        <p:nvPicPr>
          <p:cNvPr id="3" name="Inhaltsplatzhalter 2"/>
          <p:cNvPicPr>
            <a:picLocks noGrp="1" noChangeAspect="1"/>
          </p:cNvPicPr>
          <p:nvPr>
            <p:ph idx="1"/>
          </p:nvPr>
        </p:nvPicPr>
        <p:blipFill>
          <a:blip r:embed="rId3"/>
          <a:stretch>
            <a:fillRect/>
          </a:stretch>
        </p:blipFill>
        <p:spPr>
          <a:xfrm>
            <a:off x="529168" y="1323818"/>
            <a:ext cx="9492162" cy="5369545"/>
          </a:xfrm>
          <a:prstGeom prst="rect">
            <a:avLst/>
          </a:prstGeom>
        </p:spPr>
      </p:pic>
      <p:pic>
        <p:nvPicPr>
          <p:cNvPr id="6" name="Grafik 5"/>
          <p:cNvPicPr>
            <a:picLocks noChangeAspect="1"/>
          </p:cNvPicPr>
          <p:nvPr/>
        </p:nvPicPr>
        <p:blipFill>
          <a:blip r:embed="rId4"/>
          <a:stretch>
            <a:fillRect/>
          </a:stretch>
        </p:blipFill>
        <p:spPr>
          <a:xfrm>
            <a:off x="7957751" y="10712"/>
            <a:ext cx="4234250" cy="1203544"/>
          </a:xfrm>
          <a:prstGeom prst="rect">
            <a:avLst/>
          </a:prstGeom>
        </p:spPr>
      </p:pic>
    </p:spTree>
    <p:extLst>
      <p:ext uri="{BB962C8B-B14F-4D97-AF65-F5344CB8AC3E}">
        <p14:creationId xmlns:p14="http://schemas.microsoft.com/office/powerpoint/2010/main" val="5473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01AD99E-7725-45AD-952C-0995D6812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73" y="156084"/>
            <a:ext cx="11533054" cy="5963043"/>
          </a:xfrm>
          <a:prstGeom prst="rect">
            <a:avLst/>
          </a:prstGeom>
        </p:spPr>
      </p:pic>
      <p:sp>
        <p:nvSpPr>
          <p:cNvPr id="11" name="TextBox 5">
            <a:extLst>
              <a:ext uri="{FF2B5EF4-FFF2-40B4-BE49-F238E27FC236}">
                <a16:creationId xmlns:a16="http://schemas.microsoft.com/office/drawing/2014/main" id="{C6D3CDDC-5A60-4876-AFAF-5DD84FF922C8}"/>
              </a:ext>
            </a:extLst>
          </p:cNvPr>
          <p:cNvSpPr txBox="1"/>
          <p:nvPr/>
        </p:nvSpPr>
        <p:spPr>
          <a:xfrm>
            <a:off x="9492555" y="6252236"/>
            <a:ext cx="2699445" cy="577081"/>
          </a:xfrm>
          <a:prstGeom prst="rect">
            <a:avLst/>
          </a:prstGeom>
          <a:noFill/>
        </p:spPr>
        <p:txBody>
          <a:bodyPr wrap="square" rtlCol="0">
            <a:spAutoFit/>
          </a:bodyPr>
          <a:lstStyle/>
          <a:p>
            <a:r>
              <a:rPr lang="en-US" sz="1050" dirty="0"/>
              <a:t>Reproduced with permission from Hirsch LJ, Fong MWK, Brenner RP. Atlas of EEG in Critical Care, second edition, Wiley: 2022</a:t>
            </a:r>
            <a:endParaRPr lang="en-AU" sz="1050" dirty="0"/>
          </a:p>
        </p:txBody>
      </p:sp>
      <p:sp>
        <p:nvSpPr>
          <p:cNvPr id="12" name="TextBox 11">
            <a:extLst>
              <a:ext uri="{FF2B5EF4-FFF2-40B4-BE49-F238E27FC236}">
                <a16:creationId xmlns:a16="http://schemas.microsoft.com/office/drawing/2014/main" id="{5C4DF9D0-91C1-4608-A41E-54C8550B31E0}"/>
              </a:ext>
            </a:extLst>
          </p:cNvPr>
          <p:cNvSpPr txBox="1"/>
          <p:nvPr/>
        </p:nvSpPr>
        <p:spPr>
          <a:xfrm>
            <a:off x="237280" y="6377651"/>
            <a:ext cx="8206451" cy="369332"/>
          </a:xfrm>
          <a:prstGeom prst="rect">
            <a:avLst/>
          </a:prstGeom>
          <a:noFill/>
        </p:spPr>
        <p:txBody>
          <a:bodyPr wrap="square" rtlCol="0">
            <a:spAutoFit/>
          </a:bodyPr>
          <a:lstStyle/>
          <a:p>
            <a:r>
              <a:rPr lang="en-US" dirty="0"/>
              <a:t>How would you best describe the 3 pages of EEG (compressed time scale), page 1 of 3.</a:t>
            </a:r>
            <a:endParaRPr lang="en-AU" dirty="0"/>
          </a:p>
        </p:txBody>
      </p:sp>
    </p:spTree>
    <p:extLst>
      <p:ext uri="{BB962C8B-B14F-4D97-AF65-F5344CB8AC3E}">
        <p14:creationId xmlns:p14="http://schemas.microsoft.com/office/powerpoint/2010/main" val="4005996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3155</TotalTime>
  <Words>1824</Words>
  <Application>Microsoft Office PowerPoint</Application>
  <PresentationFormat>Widescreen</PresentationFormat>
  <Paragraphs>240</Paragraphs>
  <Slides>38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AdvOT40514f85</vt:lpstr>
      <vt:lpstr>AdvOT40514f85+20</vt:lpstr>
      <vt:lpstr>AdvOTdf4e37e1.I</vt:lpstr>
      <vt:lpstr>Arial</vt:lpstr>
      <vt:lpstr>Calibri</vt:lpstr>
      <vt:lpstr>Calibri Light</vt:lpstr>
      <vt:lpstr>Cambria Math</vt:lpstr>
      <vt:lpstr>Office Theme</vt:lpstr>
      <vt:lpstr>ACNS Critical Care EEG Terminology  Training Module 2021, Part 3 of 3</vt:lpstr>
      <vt:lpstr>Mode of presentation</vt:lpstr>
      <vt:lpstr>Contents for Part 3 of 3</vt:lpstr>
      <vt:lpstr>D. Electrographic and Electroclinical Seizures</vt:lpstr>
      <vt:lpstr>PowerPoint Presentation</vt:lpstr>
      <vt:lpstr>PowerPoint Presentation</vt:lpstr>
      <vt:lpstr>PowerPoint Presentation</vt:lpstr>
      <vt:lpstr>Electrographic and Electroclinical Seizures</vt:lpstr>
      <vt:lpstr>PowerPoint Presentation</vt:lpstr>
      <vt:lpstr>PowerPoint Presentation</vt:lpstr>
      <vt:lpstr>PowerPoint Presentation</vt:lpstr>
      <vt:lpstr>PowerPoint Presentation</vt:lpstr>
      <vt:lpstr>Electroclinical Seizures</vt:lpstr>
      <vt:lpstr>PowerPoint Presentation</vt:lpstr>
      <vt:lpstr>PowerPoint Presentation</vt:lpstr>
      <vt:lpstr>PowerPoint Presentation</vt:lpstr>
      <vt:lpstr>PowerPoint Presentation</vt:lpstr>
      <vt:lpstr>E. Brief potentially Ictal Rhythmic Discharges (BIRDs)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 Ictal-Interictal Continuum (IIC)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Salzburger Landeskliniken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ACNS training module 2021</dc:title>
  <dc:creator>Leitinger Markus</dc:creator>
  <cp:lastModifiedBy>Lawrence Hirsch</cp:lastModifiedBy>
  <cp:revision>321</cp:revision>
  <dcterms:created xsi:type="dcterms:W3CDTF">2021-12-12T04:09:32Z</dcterms:created>
  <dcterms:modified xsi:type="dcterms:W3CDTF">2022-01-02T06:13:04Z</dcterms:modified>
</cp:coreProperties>
</file>